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3"/>
  </p:notesMasterIdLst>
  <p:sldIdLst>
    <p:sldId id="256" r:id="rId2"/>
    <p:sldId id="268" r:id="rId3"/>
    <p:sldId id="269" r:id="rId4"/>
    <p:sldId id="293" r:id="rId5"/>
    <p:sldId id="295" r:id="rId6"/>
    <p:sldId id="292" r:id="rId7"/>
    <p:sldId id="271" r:id="rId8"/>
    <p:sldId id="272" r:id="rId9"/>
    <p:sldId id="294" r:id="rId10"/>
    <p:sldId id="291" r:id="rId11"/>
    <p:sldId id="296" r:id="rId12"/>
    <p:sldId id="297" r:id="rId13"/>
    <p:sldId id="300" r:id="rId14"/>
    <p:sldId id="298" r:id="rId15"/>
    <p:sldId id="301" r:id="rId16"/>
    <p:sldId id="284" r:id="rId17"/>
    <p:sldId id="285" r:id="rId18"/>
    <p:sldId id="286" r:id="rId19"/>
    <p:sldId id="288" r:id="rId20"/>
    <p:sldId id="267" r:id="rId21"/>
    <p:sldId id="281" r:id="rId22"/>
    <p:sldId id="290" r:id="rId23"/>
    <p:sldId id="289" r:id="rId24"/>
    <p:sldId id="265" r:id="rId25"/>
    <p:sldId id="264" r:id="rId26"/>
    <p:sldId id="263" r:id="rId27"/>
    <p:sldId id="259" r:id="rId28"/>
    <p:sldId id="260" r:id="rId29"/>
    <p:sldId id="299" r:id="rId30"/>
    <p:sldId id="274" r:id="rId31"/>
    <p:sldId id="275"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549" autoAdjust="0"/>
  </p:normalViewPr>
  <p:slideViewPr>
    <p:cSldViewPr snapToGrid="0" snapToObjects="1">
      <p:cViewPr>
        <p:scale>
          <a:sx n="100" d="100"/>
          <a:sy n="100" d="100"/>
        </p:scale>
        <p:origin x="-1344" y="-8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notesMaster" Target="notesMasters/notesMaster1.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C3A528-15C9-3644-BD00-59BDD08ED09C}" type="datetimeFigureOut">
              <a:rPr lang="en-US" smtClean="0"/>
              <a:t>8/4/16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0703D23-0D9A-1345-B348-26DBF68FB8DA}" type="slidenum">
              <a:rPr lang="en-US" smtClean="0"/>
              <a:t>‹#›</a:t>
            </a:fld>
            <a:endParaRPr lang="en-US"/>
          </a:p>
        </p:txBody>
      </p:sp>
    </p:spTree>
    <p:extLst>
      <p:ext uri="{BB962C8B-B14F-4D97-AF65-F5344CB8AC3E}">
        <p14:creationId xmlns:p14="http://schemas.microsoft.com/office/powerpoint/2010/main" val="105049540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Taking the top 2000 hyper and </a:t>
            </a:r>
            <a:r>
              <a:rPr lang="en-US" dirty="0" err="1" smtClean="0"/>
              <a:t>hypomethylated</a:t>
            </a:r>
            <a:r>
              <a:rPr lang="en-US" baseline="0" dirty="0" smtClean="0"/>
              <a:t> regions in the genome (in this case, region= a single </a:t>
            </a:r>
            <a:r>
              <a:rPr lang="en-US" baseline="0" dirty="0" err="1" smtClean="0"/>
              <a:t>CpG</a:t>
            </a:r>
            <a:r>
              <a:rPr lang="en-US" baseline="0" dirty="0" smtClean="0"/>
              <a:t>), I asked whether we had more Open or closed chromatin in the surrounding 100bp (-/+50bp) from the </a:t>
            </a:r>
            <a:r>
              <a:rPr lang="en-US" baseline="0" dirty="0" err="1" smtClean="0"/>
              <a:t>CpG</a:t>
            </a:r>
            <a:r>
              <a:rPr lang="en-US" baseline="0" dirty="0" smtClean="0"/>
              <a:t> using ATAC-seq data.  </a:t>
            </a:r>
          </a:p>
          <a:p>
            <a:endParaRPr lang="en-US" baseline="0" dirty="0" smtClean="0"/>
          </a:p>
          <a:p>
            <a:r>
              <a:rPr lang="en-US" baseline="0" dirty="0" smtClean="0"/>
              <a:t>As you can see, the top </a:t>
            </a:r>
            <a:r>
              <a:rPr lang="en-US" baseline="0" dirty="0" err="1" smtClean="0"/>
              <a:t>hypomethylated</a:t>
            </a:r>
            <a:r>
              <a:rPr lang="en-US" baseline="0" dirty="0" smtClean="0"/>
              <a:t> sites in </a:t>
            </a:r>
            <a:r>
              <a:rPr lang="en-US" baseline="0" dirty="0" err="1" smtClean="0"/>
              <a:t>CarT</a:t>
            </a:r>
            <a:r>
              <a:rPr lang="en-US" baseline="0" dirty="0" smtClean="0"/>
              <a:t>+ cells are more open than in </a:t>
            </a:r>
            <a:r>
              <a:rPr lang="en-US" baseline="0" dirty="0" err="1" smtClean="0"/>
              <a:t>CarT</a:t>
            </a:r>
            <a:r>
              <a:rPr lang="en-US" baseline="0" dirty="0" smtClean="0"/>
              <a:t>- cells.</a:t>
            </a:r>
          </a:p>
          <a:p>
            <a:endParaRPr lang="en-US" baseline="0" dirty="0" smtClean="0"/>
          </a:p>
          <a:p>
            <a:r>
              <a:rPr lang="en-US" baseline="0" dirty="0" smtClean="0"/>
              <a:t>Conversely (and the most mechanistically interesting), the </a:t>
            </a:r>
            <a:r>
              <a:rPr lang="en-US" baseline="0" dirty="0" err="1" smtClean="0"/>
              <a:t>CarT</a:t>
            </a:r>
            <a:r>
              <a:rPr lang="en-US" baseline="0" dirty="0" smtClean="0"/>
              <a:t>+ </a:t>
            </a:r>
            <a:r>
              <a:rPr lang="en-US" baseline="0" dirty="0" err="1" smtClean="0"/>
              <a:t>hypermethylated</a:t>
            </a:r>
            <a:r>
              <a:rPr lang="en-US" baseline="0" dirty="0" smtClean="0"/>
              <a:t> regions are much more closed.  </a:t>
            </a:r>
          </a:p>
          <a:p>
            <a:endParaRPr lang="en-US" baseline="0" dirty="0" smtClean="0"/>
          </a:p>
          <a:p>
            <a:r>
              <a:rPr lang="en-US" baseline="0" dirty="0" smtClean="0"/>
              <a:t>This trend does not hold when we take all sites called as hypo or </a:t>
            </a:r>
            <a:r>
              <a:rPr lang="en-US" baseline="0" dirty="0" err="1" smtClean="0"/>
              <a:t>hypermethylated</a:t>
            </a:r>
            <a:r>
              <a:rPr lang="en-US" baseline="0" dirty="0" smtClean="0"/>
              <a:t>, but that’s not really unexpected.</a:t>
            </a:r>
          </a:p>
          <a:p>
            <a:endParaRPr lang="en-US" baseline="0" dirty="0" smtClean="0"/>
          </a:p>
          <a:p>
            <a:r>
              <a:rPr lang="en-US" baseline="0" dirty="0" smtClean="0"/>
              <a:t>OF NOTE: we need to look at the best set of </a:t>
            </a:r>
            <a:r>
              <a:rPr lang="en-US" baseline="0" dirty="0" err="1" smtClean="0"/>
              <a:t>Hypermethylated</a:t>
            </a:r>
            <a:r>
              <a:rPr lang="en-US" baseline="0" dirty="0" smtClean="0"/>
              <a:t> and closed in </a:t>
            </a:r>
            <a:r>
              <a:rPr lang="en-US" baseline="0" dirty="0" err="1" smtClean="0"/>
              <a:t>CarT</a:t>
            </a:r>
            <a:r>
              <a:rPr lang="en-US" baseline="0" dirty="0" smtClean="0"/>
              <a:t>+.  There are going to be some very very closed regions that are also </a:t>
            </a:r>
            <a:r>
              <a:rPr lang="en-US" baseline="0" dirty="0" err="1" smtClean="0"/>
              <a:t>hypermethylated</a:t>
            </a:r>
            <a:r>
              <a:rPr lang="en-US" baseline="0" dirty="0" smtClean="0"/>
              <a:t> and those might be the most interesting.  Not the middling ones</a:t>
            </a:r>
            <a:r>
              <a:rPr lang="is-IS" baseline="0" dirty="0" smtClean="0"/>
              <a:t>…This is ongoing.</a:t>
            </a:r>
            <a:endParaRPr lang="en-US" dirty="0"/>
          </a:p>
        </p:txBody>
      </p:sp>
      <p:sp>
        <p:nvSpPr>
          <p:cNvPr id="4" name="Slide Number Placeholder 3"/>
          <p:cNvSpPr>
            <a:spLocks noGrp="1"/>
          </p:cNvSpPr>
          <p:nvPr>
            <p:ph type="sldNum" sz="quarter" idx="10"/>
          </p:nvPr>
        </p:nvSpPr>
        <p:spPr/>
        <p:txBody>
          <a:bodyPr/>
          <a:lstStyle/>
          <a:p>
            <a:fld id="{E0703D23-0D9A-1345-B348-26DBF68FB8DA}" type="slidenum">
              <a:rPr lang="en-US" smtClean="0"/>
              <a:t>1</a:t>
            </a:fld>
            <a:endParaRPr lang="en-US"/>
          </a:p>
        </p:txBody>
      </p:sp>
    </p:spTree>
    <p:extLst>
      <p:ext uri="{BB962C8B-B14F-4D97-AF65-F5344CB8AC3E}">
        <p14:creationId xmlns:p14="http://schemas.microsoft.com/office/powerpoint/2010/main" val="30094271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Track view for TET2 (Shelley, ask them EXACTLY</a:t>
            </a:r>
            <a:r>
              <a:rPr lang="en-US" baseline="0" dirty="0" smtClean="0"/>
              <a:t> where the insertion is.)</a:t>
            </a:r>
            <a:endParaRPr lang="en-US" dirty="0"/>
          </a:p>
        </p:txBody>
      </p:sp>
      <p:sp>
        <p:nvSpPr>
          <p:cNvPr id="4" name="Slide Number Placeholder 3"/>
          <p:cNvSpPr>
            <a:spLocks noGrp="1"/>
          </p:cNvSpPr>
          <p:nvPr>
            <p:ph type="sldNum" sz="quarter" idx="10"/>
          </p:nvPr>
        </p:nvSpPr>
        <p:spPr/>
        <p:txBody>
          <a:bodyPr/>
          <a:lstStyle/>
          <a:p>
            <a:fld id="{E0703D23-0D9A-1345-B348-26DBF68FB8DA}" type="slidenum">
              <a:rPr lang="en-US" smtClean="0"/>
              <a:t>26</a:t>
            </a:fld>
            <a:endParaRPr lang="en-US"/>
          </a:p>
        </p:txBody>
      </p:sp>
    </p:spTree>
    <p:extLst>
      <p:ext uri="{BB962C8B-B14F-4D97-AF65-F5344CB8AC3E}">
        <p14:creationId xmlns:p14="http://schemas.microsoft.com/office/powerpoint/2010/main" val="12575947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Using gene</a:t>
            </a:r>
            <a:r>
              <a:rPr lang="en-US" baseline="0" dirty="0" smtClean="0"/>
              <a:t> ontology for the top 2000 </a:t>
            </a:r>
            <a:r>
              <a:rPr lang="en-US" baseline="0" dirty="0" err="1" smtClean="0"/>
              <a:t>hypermethylated</a:t>
            </a:r>
            <a:r>
              <a:rPr lang="en-US" baseline="0" dirty="0" smtClean="0"/>
              <a:t> sites in </a:t>
            </a:r>
            <a:r>
              <a:rPr lang="en-US" baseline="0" dirty="0" err="1" smtClean="0"/>
              <a:t>CarT</a:t>
            </a:r>
            <a:r>
              <a:rPr lang="en-US" baseline="0" dirty="0" smtClean="0"/>
              <a:t>+ (agnostic of ATAC), we can see a number of significant GO terms, but nothing that leaps out as directly related to T cell function.</a:t>
            </a:r>
            <a:endParaRPr lang="en-US" dirty="0"/>
          </a:p>
        </p:txBody>
      </p:sp>
      <p:sp>
        <p:nvSpPr>
          <p:cNvPr id="4" name="Slide Number Placeholder 3"/>
          <p:cNvSpPr>
            <a:spLocks noGrp="1"/>
          </p:cNvSpPr>
          <p:nvPr>
            <p:ph type="sldNum" sz="quarter" idx="10"/>
          </p:nvPr>
        </p:nvSpPr>
        <p:spPr/>
        <p:txBody>
          <a:bodyPr/>
          <a:lstStyle/>
          <a:p>
            <a:fld id="{E0703D23-0D9A-1345-B348-26DBF68FB8DA}" type="slidenum">
              <a:rPr lang="en-US" smtClean="0"/>
              <a:t>27</a:t>
            </a:fld>
            <a:endParaRPr lang="en-US"/>
          </a:p>
        </p:txBody>
      </p:sp>
    </p:spTree>
    <p:extLst>
      <p:ext uri="{BB962C8B-B14F-4D97-AF65-F5344CB8AC3E}">
        <p14:creationId xmlns:p14="http://schemas.microsoft.com/office/powerpoint/2010/main" val="9705321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Using gene</a:t>
            </a:r>
            <a:r>
              <a:rPr lang="en-US" baseline="0" dirty="0" smtClean="0"/>
              <a:t> ontology for the top 2000 </a:t>
            </a:r>
            <a:r>
              <a:rPr lang="en-US" baseline="0" dirty="0" err="1" smtClean="0"/>
              <a:t>hypomethylated</a:t>
            </a:r>
            <a:r>
              <a:rPr lang="en-US" baseline="0" dirty="0" smtClean="0"/>
              <a:t> sites in </a:t>
            </a:r>
            <a:r>
              <a:rPr lang="en-US" baseline="0" dirty="0" err="1" smtClean="0"/>
              <a:t>CarT</a:t>
            </a:r>
            <a:r>
              <a:rPr lang="en-US" baseline="0" dirty="0" smtClean="0"/>
              <a:t>+ (agnostic of ATAC), we can see a number of significant GO terms, but nothing that leaps out as directly related to T cell function.</a:t>
            </a:r>
            <a:endParaRPr lang="en-US" dirty="0" smtClean="0"/>
          </a:p>
          <a:p>
            <a:endParaRPr lang="en-US" dirty="0"/>
          </a:p>
        </p:txBody>
      </p:sp>
      <p:sp>
        <p:nvSpPr>
          <p:cNvPr id="4" name="Slide Number Placeholder 3"/>
          <p:cNvSpPr>
            <a:spLocks noGrp="1"/>
          </p:cNvSpPr>
          <p:nvPr>
            <p:ph type="sldNum" sz="quarter" idx="10"/>
          </p:nvPr>
        </p:nvSpPr>
        <p:spPr/>
        <p:txBody>
          <a:bodyPr/>
          <a:lstStyle/>
          <a:p>
            <a:fld id="{E0703D23-0D9A-1345-B348-26DBF68FB8DA}" type="slidenum">
              <a:rPr lang="en-US" smtClean="0"/>
              <a:t>28</a:t>
            </a:fld>
            <a:endParaRPr lang="en-US"/>
          </a:p>
        </p:txBody>
      </p:sp>
    </p:spTree>
    <p:extLst>
      <p:ext uri="{BB962C8B-B14F-4D97-AF65-F5344CB8AC3E}">
        <p14:creationId xmlns:p14="http://schemas.microsoft.com/office/powerpoint/2010/main" val="34527755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summary, we have about 6% of the </a:t>
            </a:r>
            <a:r>
              <a:rPr lang="en-US" baseline="0" dirty="0" err="1" smtClean="0"/>
              <a:t>CpG’s</a:t>
            </a:r>
            <a:r>
              <a:rPr lang="en-US" baseline="0" dirty="0" smtClean="0"/>
              <a:t> in the genome that have some level of significance.  I used all of these </a:t>
            </a:r>
            <a:r>
              <a:rPr lang="en-US" baseline="0" dirty="0" err="1" smtClean="0"/>
              <a:t>CpG’s</a:t>
            </a:r>
            <a:r>
              <a:rPr lang="en-US" baseline="0" dirty="0" smtClean="0"/>
              <a:t> (both strongly and “regular” methylated) to perform </a:t>
            </a:r>
            <a:r>
              <a:rPr lang="en-US" baseline="0" dirty="0" err="1" smtClean="0"/>
              <a:t>CpG</a:t>
            </a:r>
            <a:r>
              <a:rPr lang="en-US" baseline="0" dirty="0" smtClean="0"/>
              <a:t> stitching.</a:t>
            </a:r>
            <a:endParaRPr lang="en-US" dirty="0"/>
          </a:p>
        </p:txBody>
      </p:sp>
      <p:sp>
        <p:nvSpPr>
          <p:cNvPr id="4" name="Slide Number Placeholder 3"/>
          <p:cNvSpPr>
            <a:spLocks noGrp="1"/>
          </p:cNvSpPr>
          <p:nvPr>
            <p:ph type="sldNum" sz="quarter" idx="10"/>
          </p:nvPr>
        </p:nvSpPr>
        <p:spPr/>
        <p:txBody>
          <a:bodyPr/>
          <a:lstStyle/>
          <a:p>
            <a:fld id="{E0703D23-0D9A-1345-B348-26DBF68FB8DA}" type="slidenum">
              <a:rPr lang="en-US" smtClean="0"/>
              <a:t>2</a:t>
            </a:fld>
            <a:endParaRPr lang="en-US"/>
          </a:p>
        </p:txBody>
      </p:sp>
    </p:spTree>
    <p:extLst>
      <p:ext uri="{BB962C8B-B14F-4D97-AF65-F5344CB8AC3E}">
        <p14:creationId xmlns:p14="http://schemas.microsoft.com/office/powerpoint/2010/main" val="28136614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file is also</a:t>
            </a:r>
            <a:r>
              <a:rPr lang="en-US" baseline="0" dirty="0" smtClean="0"/>
              <a:t> included.  It’s just what I did to perform methyl </a:t>
            </a:r>
            <a:r>
              <a:rPr lang="en-US" baseline="0" dirty="0" err="1" smtClean="0"/>
              <a:t>stitchng</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E0703D23-0D9A-1345-B348-26DBF68FB8DA}" type="slidenum">
              <a:rPr lang="en-US" smtClean="0"/>
              <a:t>3</a:t>
            </a:fld>
            <a:endParaRPr lang="en-US"/>
          </a:p>
        </p:txBody>
      </p:sp>
    </p:spTree>
    <p:extLst>
      <p:ext uri="{BB962C8B-B14F-4D97-AF65-F5344CB8AC3E}">
        <p14:creationId xmlns:p14="http://schemas.microsoft.com/office/powerpoint/2010/main" val="25039209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Nothing jumps out at me as being particularly interesting.</a:t>
            </a:r>
            <a:r>
              <a:rPr lang="en-US" baseline="0" dirty="0" smtClean="0"/>
              <a:t>  Not surprising that we have a lot of developmental-type categories, as DNA methylation normally occurs at these types of genes to shut them off after development and during lineage differentiation</a:t>
            </a:r>
            <a:endParaRPr lang="en-US" dirty="0"/>
          </a:p>
        </p:txBody>
      </p:sp>
      <p:sp>
        <p:nvSpPr>
          <p:cNvPr id="4" name="Slide Number Placeholder 3"/>
          <p:cNvSpPr>
            <a:spLocks noGrp="1"/>
          </p:cNvSpPr>
          <p:nvPr>
            <p:ph type="sldNum" sz="quarter" idx="10"/>
          </p:nvPr>
        </p:nvSpPr>
        <p:spPr/>
        <p:txBody>
          <a:bodyPr/>
          <a:lstStyle/>
          <a:p>
            <a:fld id="{E0703D23-0D9A-1345-B348-26DBF68FB8DA}" type="slidenum">
              <a:rPr lang="en-US" smtClean="0"/>
              <a:t>7</a:t>
            </a:fld>
            <a:endParaRPr lang="en-US"/>
          </a:p>
        </p:txBody>
      </p:sp>
    </p:spTree>
    <p:extLst>
      <p:ext uri="{BB962C8B-B14F-4D97-AF65-F5344CB8AC3E}">
        <p14:creationId xmlns:p14="http://schemas.microsoft.com/office/powerpoint/2010/main" val="26930835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Nothing jumps out at me as being particularly interesting.</a:t>
            </a:r>
            <a:r>
              <a:rPr lang="en-US" baseline="0" dirty="0" smtClean="0"/>
              <a:t>  Not surprising that we have a lot of developmental-type categories, as DNA methylation normally occurs at these types of genes to shut them off after development and during lineage differentiation</a:t>
            </a:r>
            <a:endParaRPr lang="en-US" dirty="0" smtClean="0"/>
          </a:p>
          <a:p>
            <a:endParaRPr lang="en-US" dirty="0"/>
          </a:p>
        </p:txBody>
      </p:sp>
      <p:sp>
        <p:nvSpPr>
          <p:cNvPr id="4" name="Slide Number Placeholder 3"/>
          <p:cNvSpPr>
            <a:spLocks noGrp="1"/>
          </p:cNvSpPr>
          <p:nvPr>
            <p:ph type="sldNum" sz="quarter" idx="10"/>
          </p:nvPr>
        </p:nvSpPr>
        <p:spPr/>
        <p:txBody>
          <a:bodyPr/>
          <a:lstStyle/>
          <a:p>
            <a:fld id="{E0703D23-0D9A-1345-B348-26DBF68FB8DA}" type="slidenum">
              <a:rPr lang="en-US" smtClean="0"/>
              <a:t>8</a:t>
            </a:fld>
            <a:endParaRPr lang="en-US"/>
          </a:p>
        </p:txBody>
      </p:sp>
    </p:spTree>
    <p:extLst>
      <p:ext uri="{BB962C8B-B14F-4D97-AF65-F5344CB8AC3E}">
        <p14:creationId xmlns:p14="http://schemas.microsoft.com/office/powerpoint/2010/main" val="24908985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Taking the list of genes/proteins</a:t>
            </a:r>
            <a:r>
              <a:rPr lang="en-US" baseline="0" dirty="0" smtClean="0"/>
              <a:t> that have been functionally tested in at least one way, I asked whether there were any significant ATAC-seq or DNA methylation regions near or within these targets.  So in this case, it’s not asking whether we have more or less DNA methylation or open chromatin over the entire gene, but rather if a significant region was found near these genes.  </a:t>
            </a:r>
          </a:p>
          <a:p>
            <a:endParaRPr lang="en-US" baseline="0" dirty="0" smtClean="0"/>
          </a:p>
          <a:p>
            <a:r>
              <a:rPr lang="en-US" baseline="0" dirty="0" smtClean="0"/>
              <a:t>As you can see, there are quite a few ATAC seq peaks that are more closed in </a:t>
            </a:r>
            <a:r>
              <a:rPr lang="en-US" baseline="0" dirty="0" err="1" smtClean="0"/>
              <a:t>CarT</a:t>
            </a:r>
            <a:r>
              <a:rPr lang="en-US" baseline="0" dirty="0" smtClean="0"/>
              <a:t>+ cells that overlap with some of these functional genes.  Hopefully they are acting as expected.</a:t>
            </a:r>
          </a:p>
          <a:p>
            <a:endParaRPr lang="en-US" baseline="0" dirty="0" smtClean="0"/>
          </a:p>
          <a:p>
            <a:r>
              <a:rPr lang="en-US" baseline="0" dirty="0" smtClean="0"/>
              <a:t>Conversely, there are no significant DNA methylation regions (including the stitched methylation regions) near these functional genes. </a:t>
            </a:r>
          </a:p>
        </p:txBody>
      </p:sp>
      <p:sp>
        <p:nvSpPr>
          <p:cNvPr id="4" name="Slide Number Placeholder 3"/>
          <p:cNvSpPr>
            <a:spLocks noGrp="1"/>
          </p:cNvSpPr>
          <p:nvPr>
            <p:ph type="sldNum" sz="quarter" idx="10"/>
          </p:nvPr>
        </p:nvSpPr>
        <p:spPr/>
        <p:txBody>
          <a:bodyPr/>
          <a:lstStyle/>
          <a:p>
            <a:fld id="{E0703D23-0D9A-1345-B348-26DBF68FB8DA}" type="slidenum">
              <a:rPr lang="en-US" smtClean="0"/>
              <a:t>20</a:t>
            </a:fld>
            <a:endParaRPr lang="en-US"/>
          </a:p>
        </p:txBody>
      </p:sp>
    </p:spTree>
    <p:extLst>
      <p:ext uri="{BB962C8B-B14F-4D97-AF65-F5344CB8AC3E}">
        <p14:creationId xmlns:p14="http://schemas.microsoft.com/office/powerpoint/2010/main" val="5866109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are the genes</a:t>
            </a:r>
            <a:r>
              <a:rPr lang="en-US" baseline="0" dirty="0" smtClean="0"/>
              <a:t> that have ATAC peaks (either more open or more closed) and then also have a differentially regulated DNA methylation site near the same gene. </a:t>
            </a:r>
          </a:p>
          <a:p>
            <a:endParaRPr lang="en-US" baseline="0" dirty="0" smtClean="0"/>
          </a:p>
          <a:p>
            <a:r>
              <a:rPr lang="en-US" baseline="0" dirty="0" smtClean="0"/>
              <a:t>This does not mean the ATAC and DNA methylation overlap each other, just the genes have both a DNA and </a:t>
            </a:r>
            <a:r>
              <a:rPr lang="en-US" baseline="0" smtClean="0"/>
              <a:t>ATAC site. </a:t>
            </a:r>
            <a:endParaRPr lang="en-US" dirty="0"/>
          </a:p>
        </p:txBody>
      </p:sp>
      <p:sp>
        <p:nvSpPr>
          <p:cNvPr id="4" name="Slide Number Placeholder 3"/>
          <p:cNvSpPr>
            <a:spLocks noGrp="1"/>
          </p:cNvSpPr>
          <p:nvPr>
            <p:ph type="sldNum" sz="quarter" idx="10"/>
          </p:nvPr>
        </p:nvSpPr>
        <p:spPr/>
        <p:txBody>
          <a:bodyPr/>
          <a:lstStyle/>
          <a:p>
            <a:fld id="{E0703D23-0D9A-1345-B348-26DBF68FB8DA}" type="slidenum">
              <a:rPr lang="en-US" smtClean="0"/>
              <a:t>21</a:t>
            </a:fld>
            <a:endParaRPr lang="en-US"/>
          </a:p>
        </p:txBody>
      </p:sp>
    </p:spTree>
    <p:extLst>
      <p:ext uri="{BB962C8B-B14F-4D97-AF65-F5344CB8AC3E}">
        <p14:creationId xmlns:p14="http://schemas.microsoft.com/office/powerpoint/2010/main" val="5257203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Genome browser track of the</a:t>
            </a:r>
            <a:r>
              <a:rPr lang="en-US" baseline="0" dirty="0" smtClean="0"/>
              <a:t> GAPDH loci (approximately 300kB total). </a:t>
            </a:r>
          </a:p>
          <a:p>
            <a:endParaRPr lang="en-US" baseline="0" dirty="0" smtClean="0"/>
          </a:p>
          <a:p>
            <a:r>
              <a:rPr lang="en-US" baseline="0" dirty="0" smtClean="0"/>
              <a:t>Scales are obviously different, but that’s ok.  The pattern is the main thing to look at for ATAC-seq.  We account for the scale when actually quantifying.</a:t>
            </a:r>
            <a:endParaRPr lang="en-US" dirty="0"/>
          </a:p>
        </p:txBody>
      </p:sp>
      <p:sp>
        <p:nvSpPr>
          <p:cNvPr id="4" name="Slide Number Placeholder 3"/>
          <p:cNvSpPr>
            <a:spLocks noGrp="1"/>
          </p:cNvSpPr>
          <p:nvPr>
            <p:ph type="sldNum" sz="quarter" idx="10"/>
          </p:nvPr>
        </p:nvSpPr>
        <p:spPr/>
        <p:txBody>
          <a:bodyPr/>
          <a:lstStyle/>
          <a:p>
            <a:fld id="{E0703D23-0D9A-1345-B348-26DBF68FB8DA}" type="slidenum">
              <a:rPr lang="en-US" smtClean="0"/>
              <a:t>24</a:t>
            </a:fld>
            <a:endParaRPr lang="en-US"/>
          </a:p>
        </p:txBody>
      </p:sp>
    </p:spTree>
    <p:extLst>
      <p:ext uri="{BB962C8B-B14F-4D97-AF65-F5344CB8AC3E}">
        <p14:creationId xmlns:p14="http://schemas.microsoft.com/office/powerpoint/2010/main" val="41556495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Track view at </a:t>
            </a:r>
            <a:endParaRPr lang="en-US" dirty="0"/>
          </a:p>
        </p:txBody>
      </p:sp>
      <p:sp>
        <p:nvSpPr>
          <p:cNvPr id="4" name="Slide Number Placeholder 3"/>
          <p:cNvSpPr>
            <a:spLocks noGrp="1"/>
          </p:cNvSpPr>
          <p:nvPr>
            <p:ph type="sldNum" sz="quarter" idx="10"/>
          </p:nvPr>
        </p:nvSpPr>
        <p:spPr/>
        <p:txBody>
          <a:bodyPr/>
          <a:lstStyle/>
          <a:p>
            <a:fld id="{E0703D23-0D9A-1345-B348-26DBF68FB8DA}" type="slidenum">
              <a:rPr lang="en-US" smtClean="0"/>
              <a:t>25</a:t>
            </a:fld>
            <a:endParaRPr lang="en-US"/>
          </a:p>
        </p:txBody>
      </p:sp>
    </p:spTree>
    <p:extLst>
      <p:ext uri="{BB962C8B-B14F-4D97-AF65-F5344CB8AC3E}">
        <p14:creationId xmlns:p14="http://schemas.microsoft.com/office/powerpoint/2010/main" val="26777247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05C0FA2-12BD-9741-BE88-59EE1D344E15}" type="datetimeFigureOut">
              <a:rPr lang="en-US" smtClean="0"/>
              <a:t>8/4/16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CA9F1F-F766-844D-BCE3-A6B90E54A211}" type="slidenum">
              <a:rPr lang="en-US" smtClean="0"/>
              <a:t>‹#›</a:t>
            </a:fld>
            <a:endParaRPr lang="en-US"/>
          </a:p>
        </p:txBody>
      </p:sp>
    </p:spTree>
    <p:extLst>
      <p:ext uri="{BB962C8B-B14F-4D97-AF65-F5344CB8AC3E}">
        <p14:creationId xmlns:p14="http://schemas.microsoft.com/office/powerpoint/2010/main" val="3945613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5C0FA2-12BD-9741-BE88-59EE1D344E15}" type="datetimeFigureOut">
              <a:rPr lang="en-US" smtClean="0"/>
              <a:t>8/4/16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CA9F1F-F766-844D-BCE3-A6B90E54A211}" type="slidenum">
              <a:rPr lang="en-US" smtClean="0"/>
              <a:t>‹#›</a:t>
            </a:fld>
            <a:endParaRPr lang="en-US"/>
          </a:p>
        </p:txBody>
      </p:sp>
    </p:spTree>
    <p:extLst>
      <p:ext uri="{BB962C8B-B14F-4D97-AF65-F5344CB8AC3E}">
        <p14:creationId xmlns:p14="http://schemas.microsoft.com/office/powerpoint/2010/main" val="42265257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5C0FA2-12BD-9741-BE88-59EE1D344E15}" type="datetimeFigureOut">
              <a:rPr lang="en-US" smtClean="0"/>
              <a:t>8/4/16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CA9F1F-F766-844D-BCE3-A6B90E54A211}" type="slidenum">
              <a:rPr lang="en-US" smtClean="0"/>
              <a:t>‹#›</a:t>
            </a:fld>
            <a:endParaRPr lang="en-US"/>
          </a:p>
        </p:txBody>
      </p:sp>
    </p:spTree>
    <p:extLst>
      <p:ext uri="{BB962C8B-B14F-4D97-AF65-F5344CB8AC3E}">
        <p14:creationId xmlns:p14="http://schemas.microsoft.com/office/powerpoint/2010/main" val="16372320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5C0FA2-12BD-9741-BE88-59EE1D344E15}" type="datetimeFigureOut">
              <a:rPr lang="en-US" smtClean="0"/>
              <a:t>8/4/16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CA9F1F-F766-844D-BCE3-A6B90E54A211}" type="slidenum">
              <a:rPr lang="en-US" smtClean="0"/>
              <a:t>‹#›</a:t>
            </a:fld>
            <a:endParaRPr lang="en-US"/>
          </a:p>
        </p:txBody>
      </p:sp>
    </p:spTree>
    <p:extLst>
      <p:ext uri="{BB962C8B-B14F-4D97-AF65-F5344CB8AC3E}">
        <p14:creationId xmlns:p14="http://schemas.microsoft.com/office/powerpoint/2010/main" val="26833873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05C0FA2-12BD-9741-BE88-59EE1D344E15}" type="datetimeFigureOut">
              <a:rPr lang="en-US" smtClean="0"/>
              <a:t>8/4/16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CA9F1F-F766-844D-BCE3-A6B90E54A211}" type="slidenum">
              <a:rPr lang="en-US" smtClean="0"/>
              <a:t>‹#›</a:t>
            </a:fld>
            <a:endParaRPr lang="en-US"/>
          </a:p>
        </p:txBody>
      </p:sp>
    </p:spTree>
    <p:extLst>
      <p:ext uri="{BB962C8B-B14F-4D97-AF65-F5344CB8AC3E}">
        <p14:creationId xmlns:p14="http://schemas.microsoft.com/office/powerpoint/2010/main" val="41973521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05C0FA2-12BD-9741-BE88-59EE1D344E15}" type="datetimeFigureOut">
              <a:rPr lang="en-US" smtClean="0"/>
              <a:t>8/4/16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CA9F1F-F766-844D-BCE3-A6B90E54A211}" type="slidenum">
              <a:rPr lang="en-US" smtClean="0"/>
              <a:t>‹#›</a:t>
            </a:fld>
            <a:endParaRPr lang="en-US"/>
          </a:p>
        </p:txBody>
      </p:sp>
    </p:spTree>
    <p:extLst>
      <p:ext uri="{BB962C8B-B14F-4D97-AF65-F5344CB8AC3E}">
        <p14:creationId xmlns:p14="http://schemas.microsoft.com/office/powerpoint/2010/main" val="1636307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05C0FA2-12BD-9741-BE88-59EE1D344E15}" type="datetimeFigureOut">
              <a:rPr lang="en-US" smtClean="0"/>
              <a:t>8/4/16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CA9F1F-F766-844D-BCE3-A6B90E54A211}" type="slidenum">
              <a:rPr lang="en-US" smtClean="0"/>
              <a:t>‹#›</a:t>
            </a:fld>
            <a:endParaRPr lang="en-US"/>
          </a:p>
        </p:txBody>
      </p:sp>
    </p:spTree>
    <p:extLst>
      <p:ext uri="{BB962C8B-B14F-4D97-AF65-F5344CB8AC3E}">
        <p14:creationId xmlns:p14="http://schemas.microsoft.com/office/powerpoint/2010/main" val="35749029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05C0FA2-12BD-9741-BE88-59EE1D344E15}" type="datetimeFigureOut">
              <a:rPr lang="en-US" smtClean="0"/>
              <a:t>8/4/16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CA9F1F-F766-844D-BCE3-A6B90E54A211}" type="slidenum">
              <a:rPr lang="en-US" smtClean="0"/>
              <a:t>‹#›</a:t>
            </a:fld>
            <a:endParaRPr lang="en-US"/>
          </a:p>
        </p:txBody>
      </p:sp>
    </p:spTree>
    <p:extLst>
      <p:ext uri="{BB962C8B-B14F-4D97-AF65-F5344CB8AC3E}">
        <p14:creationId xmlns:p14="http://schemas.microsoft.com/office/powerpoint/2010/main" val="21713988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5C0FA2-12BD-9741-BE88-59EE1D344E15}" type="datetimeFigureOut">
              <a:rPr lang="en-US" smtClean="0"/>
              <a:t>8/4/16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CA9F1F-F766-844D-BCE3-A6B90E54A211}" type="slidenum">
              <a:rPr lang="en-US" smtClean="0"/>
              <a:t>‹#›</a:t>
            </a:fld>
            <a:endParaRPr lang="en-US"/>
          </a:p>
        </p:txBody>
      </p:sp>
    </p:spTree>
    <p:extLst>
      <p:ext uri="{BB962C8B-B14F-4D97-AF65-F5344CB8AC3E}">
        <p14:creationId xmlns:p14="http://schemas.microsoft.com/office/powerpoint/2010/main" val="9874907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5C0FA2-12BD-9741-BE88-59EE1D344E15}" type="datetimeFigureOut">
              <a:rPr lang="en-US" smtClean="0"/>
              <a:t>8/4/16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CA9F1F-F766-844D-BCE3-A6B90E54A211}" type="slidenum">
              <a:rPr lang="en-US" smtClean="0"/>
              <a:t>‹#›</a:t>
            </a:fld>
            <a:endParaRPr lang="en-US"/>
          </a:p>
        </p:txBody>
      </p:sp>
    </p:spTree>
    <p:extLst>
      <p:ext uri="{BB962C8B-B14F-4D97-AF65-F5344CB8AC3E}">
        <p14:creationId xmlns:p14="http://schemas.microsoft.com/office/powerpoint/2010/main" val="1945738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5C0FA2-12BD-9741-BE88-59EE1D344E15}" type="datetimeFigureOut">
              <a:rPr lang="en-US" smtClean="0"/>
              <a:t>8/4/16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CA9F1F-F766-844D-BCE3-A6B90E54A211}" type="slidenum">
              <a:rPr lang="en-US" smtClean="0"/>
              <a:t>‹#›</a:t>
            </a:fld>
            <a:endParaRPr lang="en-US"/>
          </a:p>
        </p:txBody>
      </p:sp>
    </p:spTree>
    <p:extLst>
      <p:ext uri="{BB962C8B-B14F-4D97-AF65-F5344CB8AC3E}">
        <p14:creationId xmlns:p14="http://schemas.microsoft.com/office/powerpoint/2010/main" val="238453949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5C0FA2-12BD-9741-BE88-59EE1D344E15}" type="datetimeFigureOut">
              <a:rPr lang="en-US" smtClean="0"/>
              <a:t>8/4/16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CA9F1F-F766-844D-BCE3-A6B90E54A211}" type="slidenum">
              <a:rPr lang="en-US" smtClean="0"/>
              <a:t>‹#›</a:t>
            </a:fld>
            <a:endParaRPr lang="en-US"/>
          </a:p>
        </p:txBody>
      </p:sp>
    </p:spTree>
    <p:extLst>
      <p:ext uri="{BB962C8B-B14F-4D97-AF65-F5344CB8AC3E}">
        <p14:creationId xmlns:p14="http://schemas.microsoft.com/office/powerpoint/2010/main" val="3903302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4" Type="http://schemas.openxmlformats.org/officeDocument/2006/relationships/image" Target="../media/image2.emf"/><Relationship Id="rId5" Type="http://schemas.openxmlformats.org/officeDocument/2006/relationships/image" Target="../media/image3.emf"/><Relationship Id="rId6" Type="http://schemas.openxmlformats.org/officeDocument/2006/relationships/image" Target="../media/image4.emf"/><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emf"/><Relationship Id="rId3" Type="http://schemas.openxmlformats.org/officeDocument/2006/relationships/image" Target="../media/image14.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2.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3.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4.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emf"/><Relationship Id="rId3" Type="http://schemas.openxmlformats.org/officeDocument/2006/relationships/image" Target="../media/image7.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8.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9.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3187958" y="4365931"/>
            <a:ext cx="1237380" cy="246221"/>
          </a:xfrm>
          <a:prstGeom prst="rect">
            <a:avLst/>
          </a:prstGeom>
          <a:noFill/>
        </p:spPr>
        <p:txBody>
          <a:bodyPr wrap="square" rtlCol="0">
            <a:spAutoFit/>
          </a:bodyPr>
          <a:lstStyle/>
          <a:p>
            <a:r>
              <a:rPr lang="en-US" sz="1000" b="1" dirty="0" err="1" smtClean="0">
                <a:latin typeface="Helvetica"/>
                <a:cs typeface="Helvetica"/>
              </a:rPr>
              <a:t>CarT</a:t>
            </a:r>
            <a:r>
              <a:rPr lang="en-US" sz="1000" b="1" dirty="0" smtClean="0">
                <a:latin typeface="Helvetica"/>
                <a:cs typeface="Helvetica"/>
              </a:rPr>
              <a:t>-</a:t>
            </a:r>
            <a:endParaRPr lang="en-US" sz="1000" b="1" dirty="0">
              <a:latin typeface="Helvetica"/>
              <a:cs typeface="Helvetica"/>
            </a:endParaRPr>
          </a:p>
        </p:txBody>
      </p:sp>
      <p:pic>
        <p:nvPicPr>
          <p:cNvPr id="4" name="Picture 3"/>
          <p:cNvPicPr>
            <a:picLocks noChangeAspect="1"/>
          </p:cNvPicPr>
          <p:nvPr/>
        </p:nvPicPr>
        <p:blipFill>
          <a:blip r:embed="rId3"/>
          <a:stretch>
            <a:fillRect/>
          </a:stretch>
        </p:blipFill>
        <p:spPr>
          <a:xfrm>
            <a:off x="1118375" y="2689531"/>
            <a:ext cx="1371600" cy="1828800"/>
          </a:xfrm>
          <a:prstGeom prst="rect">
            <a:avLst/>
          </a:prstGeom>
        </p:spPr>
      </p:pic>
      <p:sp>
        <p:nvSpPr>
          <p:cNvPr id="6" name="TextBox 5"/>
          <p:cNvSpPr txBox="1"/>
          <p:nvPr/>
        </p:nvSpPr>
        <p:spPr>
          <a:xfrm>
            <a:off x="1016510" y="2311777"/>
            <a:ext cx="3370235" cy="246221"/>
          </a:xfrm>
          <a:prstGeom prst="rect">
            <a:avLst/>
          </a:prstGeom>
          <a:noFill/>
        </p:spPr>
        <p:txBody>
          <a:bodyPr wrap="square" rtlCol="0">
            <a:spAutoFit/>
          </a:bodyPr>
          <a:lstStyle/>
          <a:p>
            <a:r>
              <a:rPr lang="en-US" sz="1000" b="1" dirty="0" err="1" smtClean="0">
                <a:latin typeface="Helvetica"/>
                <a:cs typeface="Helvetica"/>
              </a:rPr>
              <a:t>Hypomethylated</a:t>
            </a:r>
            <a:r>
              <a:rPr lang="en-US" sz="1000" b="1" dirty="0" smtClean="0">
                <a:latin typeface="Helvetica"/>
                <a:cs typeface="Helvetica"/>
              </a:rPr>
              <a:t> in </a:t>
            </a:r>
            <a:r>
              <a:rPr lang="en-US" sz="1000" b="1" dirty="0" err="1" smtClean="0">
                <a:latin typeface="Helvetica"/>
                <a:cs typeface="Helvetica"/>
              </a:rPr>
              <a:t>CarT</a:t>
            </a:r>
            <a:r>
              <a:rPr lang="en-US" sz="1000" b="1" dirty="0" smtClean="0">
                <a:latin typeface="Helvetica"/>
                <a:cs typeface="Helvetica"/>
              </a:rPr>
              <a:t>+ </a:t>
            </a:r>
            <a:endParaRPr lang="en-US" sz="1000" b="1" dirty="0">
              <a:latin typeface="Helvetica"/>
              <a:cs typeface="Helvetica"/>
            </a:endParaRPr>
          </a:p>
        </p:txBody>
      </p:sp>
      <p:pic>
        <p:nvPicPr>
          <p:cNvPr id="7" name="Picture 6"/>
          <p:cNvPicPr>
            <a:picLocks noChangeAspect="1"/>
          </p:cNvPicPr>
          <p:nvPr/>
        </p:nvPicPr>
        <p:blipFill>
          <a:blip r:embed="rId4"/>
          <a:stretch>
            <a:fillRect/>
          </a:stretch>
        </p:blipFill>
        <p:spPr>
          <a:xfrm>
            <a:off x="2882790" y="2689531"/>
            <a:ext cx="1371600" cy="1828800"/>
          </a:xfrm>
          <a:prstGeom prst="rect">
            <a:avLst/>
          </a:prstGeom>
        </p:spPr>
      </p:pic>
      <p:sp>
        <p:nvSpPr>
          <p:cNvPr id="8" name="TextBox 7"/>
          <p:cNvSpPr txBox="1"/>
          <p:nvPr/>
        </p:nvSpPr>
        <p:spPr>
          <a:xfrm>
            <a:off x="2780925" y="2308506"/>
            <a:ext cx="3370235" cy="246221"/>
          </a:xfrm>
          <a:prstGeom prst="rect">
            <a:avLst/>
          </a:prstGeom>
          <a:noFill/>
        </p:spPr>
        <p:txBody>
          <a:bodyPr wrap="square" rtlCol="0">
            <a:spAutoFit/>
          </a:bodyPr>
          <a:lstStyle/>
          <a:p>
            <a:r>
              <a:rPr lang="en-US" sz="1000" b="1" dirty="0" err="1" smtClean="0">
                <a:latin typeface="Helvetica"/>
                <a:cs typeface="Helvetica"/>
              </a:rPr>
              <a:t>Hypermethylated</a:t>
            </a:r>
            <a:r>
              <a:rPr lang="en-US" sz="1000" b="1" dirty="0" smtClean="0">
                <a:latin typeface="Helvetica"/>
                <a:cs typeface="Helvetica"/>
              </a:rPr>
              <a:t> in </a:t>
            </a:r>
            <a:r>
              <a:rPr lang="en-US" sz="1000" b="1" dirty="0" err="1" smtClean="0">
                <a:latin typeface="Helvetica"/>
                <a:cs typeface="Helvetica"/>
              </a:rPr>
              <a:t>CarT</a:t>
            </a:r>
            <a:r>
              <a:rPr lang="en-US" sz="1000" b="1" dirty="0" smtClean="0">
                <a:latin typeface="Helvetica"/>
                <a:cs typeface="Helvetica"/>
              </a:rPr>
              <a:t>+ </a:t>
            </a:r>
            <a:endParaRPr lang="en-US" sz="1000" b="1" dirty="0">
              <a:latin typeface="Helvetica"/>
              <a:cs typeface="Helvetica"/>
            </a:endParaRPr>
          </a:p>
        </p:txBody>
      </p:sp>
      <p:sp>
        <p:nvSpPr>
          <p:cNvPr id="9" name="TextBox 8"/>
          <p:cNvSpPr txBox="1"/>
          <p:nvPr/>
        </p:nvSpPr>
        <p:spPr>
          <a:xfrm>
            <a:off x="3587922" y="4359680"/>
            <a:ext cx="1237380" cy="246221"/>
          </a:xfrm>
          <a:prstGeom prst="rect">
            <a:avLst/>
          </a:prstGeom>
          <a:noFill/>
        </p:spPr>
        <p:txBody>
          <a:bodyPr wrap="square" rtlCol="0">
            <a:spAutoFit/>
          </a:bodyPr>
          <a:lstStyle/>
          <a:p>
            <a:r>
              <a:rPr lang="en-US" sz="1000" b="1" dirty="0" err="1" smtClean="0">
                <a:latin typeface="Helvetica"/>
                <a:cs typeface="Helvetica"/>
              </a:rPr>
              <a:t>CarT</a:t>
            </a:r>
            <a:r>
              <a:rPr lang="en-US" sz="1000" b="1" dirty="0" smtClean="0">
                <a:latin typeface="Helvetica"/>
                <a:cs typeface="Helvetica"/>
              </a:rPr>
              <a:t>+</a:t>
            </a:r>
            <a:endParaRPr lang="en-US" sz="1000" b="1" dirty="0">
              <a:latin typeface="Helvetica"/>
              <a:cs typeface="Helvetica"/>
            </a:endParaRPr>
          </a:p>
        </p:txBody>
      </p:sp>
      <p:sp>
        <p:nvSpPr>
          <p:cNvPr id="10" name="TextBox 9"/>
          <p:cNvSpPr txBox="1"/>
          <p:nvPr/>
        </p:nvSpPr>
        <p:spPr>
          <a:xfrm>
            <a:off x="1871285" y="4347906"/>
            <a:ext cx="1237380" cy="246221"/>
          </a:xfrm>
          <a:prstGeom prst="rect">
            <a:avLst/>
          </a:prstGeom>
          <a:noFill/>
        </p:spPr>
        <p:txBody>
          <a:bodyPr wrap="square" rtlCol="0">
            <a:spAutoFit/>
          </a:bodyPr>
          <a:lstStyle/>
          <a:p>
            <a:r>
              <a:rPr lang="en-US" sz="1000" b="1" dirty="0" err="1" smtClean="0">
                <a:latin typeface="Helvetica"/>
                <a:cs typeface="Helvetica"/>
              </a:rPr>
              <a:t>CarT</a:t>
            </a:r>
            <a:r>
              <a:rPr lang="en-US" sz="1000" b="1" dirty="0" smtClean="0">
                <a:latin typeface="Helvetica"/>
                <a:cs typeface="Helvetica"/>
              </a:rPr>
              <a:t>+</a:t>
            </a:r>
            <a:endParaRPr lang="en-US" sz="1000" b="1" dirty="0">
              <a:latin typeface="Helvetica"/>
              <a:cs typeface="Helvetica"/>
            </a:endParaRPr>
          </a:p>
        </p:txBody>
      </p:sp>
      <p:sp>
        <p:nvSpPr>
          <p:cNvPr id="11" name="TextBox 10"/>
          <p:cNvSpPr txBox="1"/>
          <p:nvPr/>
        </p:nvSpPr>
        <p:spPr>
          <a:xfrm>
            <a:off x="1421276" y="4356918"/>
            <a:ext cx="1237380" cy="246221"/>
          </a:xfrm>
          <a:prstGeom prst="rect">
            <a:avLst/>
          </a:prstGeom>
          <a:noFill/>
        </p:spPr>
        <p:txBody>
          <a:bodyPr wrap="square" rtlCol="0">
            <a:spAutoFit/>
          </a:bodyPr>
          <a:lstStyle/>
          <a:p>
            <a:r>
              <a:rPr lang="en-US" sz="1000" b="1" dirty="0" err="1" smtClean="0">
                <a:latin typeface="Helvetica"/>
                <a:cs typeface="Helvetica"/>
              </a:rPr>
              <a:t>CarT</a:t>
            </a:r>
            <a:r>
              <a:rPr lang="en-US" sz="1000" b="1" dirty="0" smtClean="0">
                <a:latin typeface="Helvetica"/>
                <a:cs typeface="Helvetica"/>
              </a:rPr>
              <a:t>-</a:t>
            </a:r>
            <a:endParaRPr lang="en-US" sz="1000" b="1" dirty="0">
              <a:latin typeface="Helvetica"/>
              <a:cs typeface="Helvetica"/>
            </a:endParaRPr>
          </a:p>
        </p:txBody>
      </p:sp>
      <p:pic>
        <p:nvPicPr>
          <p:cNvPr id="13" name="Picture 12"/>
          <p:cNvPicPr>
            <a:picLocks noChangeAspect="1"/>
          </p:cNvPicPr>
          <p:nvPr/>
        </p:nvPicPr>
        <p:blipFill>
          <a:blip r:embed="rId5"/>
          <a:stretch>
            <a:fillRect/>
          </a:stretch>
        </p:blipFill>
        <p:spPr>
          <a:xfrm>
            <a:off x="7451811" y="2689531"/>
            <a:ext cx="1371600" cy="1828800"/>
          </a:xfrm>
          <a:prstGeom prst="rect">
            <a:avLst/>
          </a:prstGeom>
        </p:spPr>
      </p:pic>
      <p:pic>
        <p:nvPicPr>
          <p:cNvPr id="14" name="Picture 13"/>
          <p:cNvPicPr>
            <a:picLocks noChangeAspect="1"/>
          </p:cNvPicPr>
          <p:nvPr/>
        </p:nvPicPr>
        <p:blipFill>
          <a:blip r:embed="rId6"/>
          <a:stretch>
            <a:fillRect/>
          </a:stretch>
        </p:blipFill>
        <p:spPr>
          <a:xfrm>
            <a:off x="5725990" y="2689531"/>
            <a:ext cx="1371600" cy="1828800"/>
          </a:xfrm>
          <a:prstGeom prst="rect">
            <a:avLst/>
          </a:prstGeom>
        </p:spPr>
      </p:pic>
      <p:sp>
        <p:nvSpPr>
          <p:cNvPr id="15" name="TextBox 14"/>
          <p:cNvSpPr txBox="1"/>
          <p:nvPr/>
        </p:nvSpPr>
        <p:spPr>
          <a:xfrm>
            <a:off x="1016510" y="1388170"/>
            <a:ext cx="3595672" cy="646331"/>
          </a:xfrm>
          <a:prstGeom prst="rect">
            <a:avLst/>
          </a:prstGeom>
          <a:noFill/>
        </p:spPr>
        <p:txBody>
          <a:bodyPr wrap="square" rtlCol="0">
            <a:spAutoFit/>
          </a:bodyPr>
          <a:lstStyle/>
          <a:p>
            <a:pPr algn="ctr"/>
            <a:r>
              <a:rPr lang="en-US" dirty="0" smtClean="0"/>
              <a:t>Top 2000 sites</a:t>
            </a:r>
          </a:p>
          <a:p>
            <a:pPr algn="ctr"/>
            <a:r>
              <a:rPr lang="en-US" dirty="0" smtClean="0"/>
              <a:t> (individual </a:t>
            </a:r>
            <a:r>
              <a:rPr lang="en-US" dirty="0" err="1" smtClean="0"/>
              <a:t>CpG</a:t>
            </a:r>
            <a:r>
              <a:rPr lang="en-US" dirty="0" smtClean="0"/>
              <a:t> sites)</a:t>
            </a:r>
            <a:endParaRPr lang="en-US" dirty="0"/>
          </a:p>
        </p:txBody>
      </p:sp>
      <p:sp>
        <p:nvSpPr>
          <p:cNvPr id="16" name="TextBox 15"/>
          <p:cNvSpPr txBox="1"/>
          <p:nvPr/>
        </p:nvSpPr>
        <p:spPr>
          <a:xfrm>
            <a:off x="5682148" y="2311114"/>
            <a:ext cx="3370235" cy="246221"/>
          </a:xfrm>
          <a:prstGeom prst="rect">
            <a:avLst/>
          </a:prstGeom>
          <a:noFill/>
        </p:spPr>
        <p:txBody>
          <a:bodyPr wrap="square" rtlCol="0">
            <a:spAutoFit/>
          </a:bodyPr>
          <a:lstStyle/>
          <a:p>
            <a:r>
              <a:rPr lang="en-US" sz="1000" b="1" dirty="0" err="1" smtClean="0">
                <a:latin typeface="Helvetica"/>
                <a:cs typeface="Helvetica"/>
              </a:rPr>
              <a:t>Hypomethylated</a:t>
            </a:r>
            <a:r>
              <a:rPr lang="en-US" sz="1000" b="1" dirty="0" smtClean="0">
                <a:latin typeface="Helvetica"/>
                <a:cs typeface="Helvetica"/>
              </a:rPr>
              <a:t> in </a:t>
            </a:r>
            <a:r>
              <a:rPr lang="en-US" sz="1000" b="1" dirty="0" err="1" smtClean="0">
                <a:latin typeface="Helvetica"/>
                <a:cs typeface="Helvetica"/>
              </a:rPr>
              <a:t>CarT</a:t>
            </a:r>
            <a:r>
              <a:rPr lang="en-US" sz="1000" b="1" dirty="0" smtClean="0">
                <a:latin typeface="Helvetica"/>
                <a:cs typeface="Helvetica"/>
              </a:rPr>
              <a:t>+ </a:t>
            </a:r>
            <a:endParaRPr lang="en-US" sz="1000" b="1" dirty="0">
              <a:latin typeface="Helvetica"/>
              <a:cs typeface="Helvetica"/>
            </a:endParaRPr>
          </a:p>
        </p:txBody>
      </p:sp>
      <p:sp>
        <p:nvSpPr>
          <p:cNvPr id="17" name="TextBox 16"/>
          <p:cNvSpPr txBox="1"/>
          <p:nvPr/>
        </p:nvSpPr>
        <p:spPr>
          <a:xfrm>
            <a:off x="7407982" y="2307843"/>
            <a:ext cx="3370235" cy="246221"/>
          </a:xfrm>
          <a:prstGeom prst="rect">
            <a:avLst/>
          </a:prstGeom>
          <a:noFill/>
        </p:spPr>
        <p:txBody>
          <a:bodyPr wrap="square" rtlCol="0">
            <a:spAutoFit/>
          </a:bodyPr>
          <a:lstStyle/>
          <a:p>
            <a:r>
              <a:rPr lang="en-US" sz="1000" b="1" dirty="0" err="1" smtClean="0">
                <a:latin typeface="Helvetica"/>
                <a:cs typeface="Helvetica"/>
              </a:rPr>
              <a:t>Hypermethylated</a:t>
            </a:r>
            <a:r>
              <a:rPr lang="en-US" sz="1000" b="1" dirty="0" smtClean="0">
                <a:latin typeface="Helvetica"/>
                <a:cs typeface="Helvetica"/>
              </a:rPr>
              <a:t> in </a:t>
            </a:r>
            <a:r>
              <a:rPr lang="en-US" sz="1000" b="1" dirty="0" err="1" smtClean="0">
                <a:latin typeface="Helvetica"/>
                <a:cs typeface="Helvetica"/>
              </a:rPr>
              <a:t>CarT</a:t>
            </a:r>
            <a:r>
              <a:rPr lang="en-US" sz="1000" b="1" dirty="0" smtClean="0">
                <a:latin typeface="Helvetica"/>
                <a:cs typeface="Helvetica"/>
              </a:rPr>
              <a:t>+ </a:t>
            </a:r>
            <a:endParaRPr lang="en-US" sz="1000" b="1" dirty="0">
              <a:latin typeface="Helvetica"/>
              <a:cs typeface="Helvetica"/>
            </a:endParaRPr>
          </a:p>
        </p:txBody>
      </p:sp>
      <p:sp>
        <p:nvSpPr>
          <p:cNvPr id="20" name="TextBox 19"/>
          <p:cNvSpPr txBox="1"/>
          <p:nvPr/>
        </p:nvSpPr>
        <p:spPr>
          <a:xfrm>
            <a:off x="6013394" y="4421571"/>
            <a:ext cx="1237380" cy="246221"/>
          </a:xfrm>
          <a:prstGeom prst="rect">
            <a:avLst/>
          </a:prstGeom>
          <a:noFill/>
        </p:spPr>
        <p:txBody>
          <a:bodyPr wrap="square" rtlCol="0">
            <a:spAutoFit/>
          </a:bodyPr>
          <a:lstStyle/>
          <a:p>
            <a:r>
              <a:rPr lang="en-US" sz="1000" b="1" dirty="0" err="1" smtClean="0">
                <a:latin typeface="Helvetica"/>
                <a:cs typeface="Helvetica"/>
              </a:rPr>
              <a:t>CarT</a:t>
            </a:r>
            <a:r>
              <a:rPr lang="en-US" sz="1000" b="1" dirty="0" smtClean="0">
                <a:latin typeface="Helvetica"/>
                <a:cs typeface="Helvetica"/>
              </a:rPr>
              <a:t>-</a:t>
            </a:r>
            <a:endParaRPr lang="en-US" sz="1000" b="1" dirty="0">
              <a:latin typeface="Helvetica"/>
              <a:cs typeface="Helvetica"/>
            </a:endParaRPr>
          </a:p>
        </p:txBody>
      </p:sp>
      <p:sp>
        <p:nvSpPr>
          <p:cNvPr id="21" name="TextBox 20"/>
          <p:cNvSpPr txBox="1"/>
          <p:nvPr/>
        </p:nvSpPr>
        <p:spPr>
          <a:xfrm>
            <a:off x="6490995" y="4413114"/>
            <a:ext cx="1237380" cy="246221"/>
          </a:xfrm>
          <a:prstGeom prst="rect">
            <a:avLst/>
          </a:prstGeom>
          <a:noFill/>
        </p:spPr>
        <p:txBody>
          <a:bodyPr wrap="square" rtlCol="0">
            <a:spAutoFit/>
          </a:bodyPr>
          <a:lstStyle/>
          <a:p>
            <a:r>
              <a:rPr lang="en-US" sz="1000" b="1" dirty="0" err="1" smtClean="0">
                <a:latin typeface="Helvetica"/>
                <a:cs typeface="Helvetica"/>
              </a:rPr>
              <a:t>CarT</a:t>
            </a:r>
            <a:r>
              <a:rPr lang="en-US" sz="1000" b="1" dirty="0" smtClean="0">
                <a:latin typeface="Helvetica"/>
                <a:cs typeface="Helvetica"/>
              </a:rPr>
              <a:t>+</a:t>
            </a:r>
            <a:endParaRPr lang="en-US" sz="1000" b="1" dirty="0">
              <a:latin typeface="Helvetica"/>
              <a:cs typeface="Helvetica"/>
            </a:endParaRPr>
          </a:p>
        </p:txBody>
      </p:sp>
      <p:sp>
        <p:nvSpPr>
          <p:cNvPr id="22" name="TextBox 21"/>
          <p:cNvSpPr txBox="1"/>
          <p:nvPr/>
        </p:nvSpPr>
        <p:spPr>
          <a:xfrm>
            <a:off x="7784704" y="4422636"/>
            <a:ext cx="1237380" cy="246221"/>
          </a:xfrm>
          <a:prstGeom prst="rect">
            <a:avLst/>
          </a:prstGeom>
          <a:noFill/>
        </p:spPr>
        <p:txBody>
          <a:bodyPr wrap="square" rtlCol="0">
            <a:spAutoFit/>
          </a:bodyPr>
          <a:lstStyle/>
          <a:p>
            <a:r>
              <a:rPr lang="en-US" sz="1000" b="1" dirty="0" err="1" smtClean="0">
                <a:latin typeface="Helvetica"/>
                <a:cs typeface="Helvetica"/>
              </a:rPr>
              <a:t>CarT</a:t>
            </a:r>
            <a:r>
              <a:rPr lang="en-US" sz="1000" b="1" dirty="0" smtClean="0">
                <a:latin typeface="Helvetica"/>
                <a:cs typeface="Helvetica"/>
              </a:rPr>
              <a:t>-</a:t>
            </a:r>
            <a:endParaRPr lang="en-US" sz="1000" b="1" dirty="0">
              <a:latin typeface="Helvetica"/>
              <a:cs typeface="Helvetica"/>
            </a:endParaRPr>
          </a:p>
        </p:txBody>
      </p:sp>
      <p:sp>
        <p:nvSpPr>
          <p:cNvPr id="23" name="TextBox 22"/>
          <p:cNvSpPr txBox="1"/>
          <p:nvPr/>
        </p:nvSpPr>
        <p:spPr>
          <a:xfrm>
            <a:off x="8262305" y="4414179"/>
            <a:ext cx="1237380" cy="246221"/>
          </a:xfrm>
          <a:prstGeom prst="rect">
            <a:avLst/>
          </a:prstGeom>
          <a:noFill/>
        </p:spPr>
        <p:txBody>
          <a:bodyPr wrap="square" rtlCol="0">
            <a:spAutoFit/>
          </a:bodyPr>
          <a:lstStyle/>
          <a:p>
            <a:r>
              <a:rPr lang="en-US" sz="1000" b="1" dirty="0" err="1" smtClean="0">
                <a:latin typeface="Helvetica"/>
                <a:cs typeface="Helvetica"/>
              </a:rPr>
              <a:t>CarT</a:t>
            </a:r>
            <a:r>
              <a:rPr lang="en-US" sz="1000" b="1" dirty="0" smtClean="0">
                <a:latin typeface="Helvetica"/>
                <a:cs typeface="Helvetica"/>
              </a:rPr>
              <a:t>+</a:t>
            </a:r>
            <a:endParaRPr lang="en-US" sz="1000" b="1" dirty="0">
              <a:latin typeface="Helvetica"/>
              <a:cs typeface="Helvetica"/>
            </a:endParaRPr>
          </a:p>
        </p:txBody>
      </p:sp>
      <p:sp>
        <p:nvSpPr>
          <p:cNvPr id="24" name="TextBox 23"/>
          <p:cNvSpPr txBox="1"/>
          <p:nvPr/>
        </p:nvSpPr>
        <p:spPr>
          <a:xfrm>
            <a:off x="7728375" y="1915423"/>
            <a:ext cx="1063475" cy="369332"/>
          </a:xfrm>
          <a:prstGeom prst="rect">
            <a:avLst/>
          </a:prstGeom>
          <a:noFill/>
        </p:spPr>
        <p:txBody>
          <a:bodyPr wrap="none" rtlCol="0">
            <a:spAutoFit/>
          </a:bodyPr>
          <a:lstStyle/>
          <a:p>
            <a:r>
              <a:rPr lang="en-US" dirty="0"/>
              <a:t>n</a:t>
            </a:r>
            <a:r>
              <a:rPr lang="en-US" dirty="0" smtClean="0"/>
              <a:t>=10,556</a:t>
            </a:r>
            <a:endParaRPr lang="en-US" dirty="0"/>
          </a:p>
        </p:txBody>
      </p:sp>
      <p:sp>
        <p:nvSpPr>
          <p:cNvPr id="25" name="TextBox 24"/>
          <p:cNvSpPr txBox="1"/>
          <p:nvPr/>
        </p:nvSpPr>
        <p:spPr>
          <a:xfrm>
            <a:off x="5959257" y="1902074"/>
            <a:ext cx="1063475" cy="369332"/>
          </a:xfrm>
          <a:prstGeom prst="rect">
            <a:avLst/>
          </a:prstGeom>
          <a:noFill/>
        </p:spPr>
        <p:txBody>
          <a:bodyPr wrap="none" rtlCol="0">
            <a:spAutoFit/>
          </a:bodyPr>
          <a:lstStyle/>
          <a:p>
            <a:r>
              <a:rPr lang="en-US" dirty="0"/>
              <a:t>n</a:t>
            </a:r>
            <a:r>
              <a:rPr lang="en-US" dirty="0" smtClean="0"/>
              <a:t>=16,249</a:t>
            </a:r>
            <a:endParaRPr lang="en-US" dirty="0"/>
          </a:p>
        </p:txBody>
      </p:sp>
      <p:sp>
        <p:nvSpPr>
          <p:cNvPr id="26" name="TextBox 25"/>
          <p:cNvSpPr txBox="1"/>
          <p:nvPr/>
        </p:nvSpPr>
        <p:spPr>
          <a:xfrm rot="16200000">
            <a:off x="-685569" y="3197512"/>
            <a:ext cx="3087846" cy="400110"/>
          </a:xfrm>
          <a:prstGeom prst="rect">
            <a:avLst/>
          </a:prstGeom>
          <a:noFill/>
        </p:spPr>
        <p:txBody>
          <a:bodyPr wrap="square" rtlCol="0">
            <a:spAutoFit/>
          </a:bodyPr>
          <a:lstStyle/>
          <a:p>
            <a:pPr algn="ctr"/>
            <a:r>
              <a:rPr lang="en-US" sz="1000" b="1" dirty="0" smtClean="0">
                <a:latin typeface="Helvetica"/>
                <a:cs typeface="Helvetica"/>
              </a:rPr>
              <a:t>ATAC Enrichment </a:t>
            </a:r>
          </a:p>
          <a:p>
            <a:pPr algn="ctr"/>
            <a:r>
              <a:rPr lang="en-US" sz="1000" dirty="0" smtClean="0">
                <a:latin typeface="Helvetica"/>
                <a:cs typeface="Helvetica"/>
              </a:rPr>
              <a:t>(-/+50bp from </a:t>
            </a:r>
            <a:r>
              <a:rPr lang="en-US" sz="1000" dirty="0" err="1" smtClean="0">
                <a:latin typeface="Helvetica"/>
                <a:cs typeface="Helvetica"/>
              </a:rPr>
              <a:t>CpG</a:t>
            </a:r>
            <a:r>
              <a:rPr lang="en-US" sz="1000" dirty="0" smtClean="0">
                <a:latin typeface="Helvetica"/>
                <a:cs typeface="Helvetica"/>
              </a:rPr>
              <a:t>, log2)</a:t>
            </a:r>
            <a:endParaRPr lang="en-US" sz="1000" dirty="0">
              <a:latin typeface="Helvetica"/>
              <a:cs typeface="Helvetica"/>
            </a:endParaRPr>
          </a:p>
        </p:txBody>
      </p:sp>
      <p:sp>
        <p:nvSpPr>
          <p:cNvPr id="27" name="TextBox 26"/>
          <p:cNvSpPr txBox="1"/>
          <p:nvPr/>
        </p:nvSpPr>
        <p:spPr>
          <a:xfrm rot="16200000">
            <a:off x="3938170" y="3197512"/>
            <a:ext cx="3087846" cy="400110"/>
          </a:xfrm>
          <a:prstGeom prst="rect">
            <a:avLst/>
          </a:prstGeom>
          <a:noFill/>
        </p:spPr>
        <p:txBody>
          <a:bodyPr wrap="square" rtlCol="0">
            <a:spAutoFit/>
          </a:bodyPr>
          <a:lstStyle/>
          <a:p>
            <a:pPr algn="ctr"/>
            <a:r>
              <a:rPr lang="en-US" sz="1000" b="1" dirty="0" smtClean="0">
                <a:latin typeface="Helvetica"/>
                <a:cs typeface="Helvetica"/>
              </a:rPr>
              <a:t>ATAC Enrichment </a:t>
            </a:r>
          </a:p>
          <a:p>
            <a:pPr algn="ctr"/>
            <a:r>
              <a:rPr lang="en-US" sz="1000" dirty="0" smtClean="0">
                <a:latin typeface="Helvetica"/>
                <a:cs typeface="Helvetica"/>
              </a:rPr>
              <a:t>(-/+50bp from </a:t>
            </a:r>
            <a:r>
              <a:rPr lang="en-US" sz="1000" dirty="0" err="1" smtClean="0">
                <a:latin typeface="Helvetica"/>
                <a:cs typeface="Helvetica"/>
              </a:rPr>
              <a:t>CpG</a:t>
            </a:r>
            <a:r>
              <a:rPr lang="en-US" sz="1000" dirty="0" smtClean="0">
                <a:latin typeface="Helvetica"/>
                <a:cs typeface="Helvetica"/>
              </a:rPr>
              <a:t>, log2)</a:t>
            </a:r>
            <a:endParaRPr lang="en-US" sz="1000" dirty="0">
              <a:latin typeface="Helvetica"/>
              <a:cs typeface="Helvetica"/>
            </a:endParaRPr>
          </a:p>
        </p:txBody>
      </p:sp>
      <p:sp>
        <p:nvSpPr>
          <p:cNvPr id="30" name="TextBox 29"/>
          <p:cNvSpPr txBox="1"/>
          <p:nvPr/>
        </p:nvSpPr>
        <p:spPr>
          <a:xfrm>
            <a:off x="749906" y="268514"/>
            <a:ext cx="7881634" cy="830997"/>
          </a:xfrm>
          <a:prstGeom prst="rect">
            <a:avLst/>
          </a:prstGeom>
          <a:noFill/>
        </p:spPr>
        <p:txBody>
          <a:bodyPr wrap="square" rtlCol="0">
            <a:spAutoFit/>
          </a:bodyPr>
          <a:lstStyle/>
          <a:p>
            <a:pPr algn="ctr"/>
            <a:r>
              <a:rPr lang="en-US" sz="2400" dirty="0" smtClean="0"/>
              <a:t>Chromatin occupancy analysis at </a:t>
            </a:r>
            <a:r>
              <a:rPr lang="en-US" sz="2400" dirty="0" err="1" smtClean="0"/>
              <a:t>hypermethylated</a:t>
            </a:r>
            <a:r>
              <a:rPr lang="en-US" sz="2400" dirty="0" smtClean="0"/>
              <a:t> regions</a:t>
            </a:r>
          </a:p>
          <a:p>
            <a:pPr algn="ctr"/>
            <a:r>
              <a:rPr lang="en-US" sz="2400" dirty="0" smtClean="0"/>
              <a:t>(</a:t>
            </a:r>
            <a:r>
              <a:rPr lang="en-US" dirty="0" err="1" smtClean="0"/>
              <a:t>hypermethylated</a:t>
            </a:r>
            <a:r>
              <a:rPr lang="en-US" dirty="0" smtClean="0"/>
              <a:t> regions called by </a:t>
            </a:r>
            <a:r>
              <a:rPr lang="en-US" dirty="0" err="1" smtClean="0"/>
              <a:t>J.Tobias</a:t>
            </a:r>
            <a:r>
              <a:rPr lang="en-US" sz="2400" dirty="0" smtClean="0"/>
              <a:t>)</a:t>
            </a:r>
            <a:endParaRPr lang="en-US" sz="2400" dirty="0"/>
          </a:p>
        </p:txBody>
      </p:sp>
      <p:sp>
        <p:nvSpPr>
          <p:cNvPr id="28" name="TextBox 27"/>
          <p:cNvSpPr txBox="1"/>
          <p:nvPr/>
        </p:nvSpPr>
        <p:spPr>
          <a:xfrm>
            <a:off x="5426412" y="1331096"/>
            <a:ext cx="3595672" cy="646331"/>
          </a:xfrm>
          <a:prstGeom prst="rect">
            <a:avLst/>
          </a:prstGeom>
          <a:noFill/>
        </p:spPr>
        <p:txBody>
          <a:bodyPr wrap="square" rtlCol="0">
            <a:spAutoFit/>
          </a:bodyPr>
          <a:lstStyle/>
          <a:p>
            <a:pPr algn="ctr"/>
            <a:r>
              <a:rPr lang="en-US" dirty="0" smtClean="0"/>
              <a:t>All Methylation sites called “Strongly Methylated”</a:t>
            </a:r>
            <a:endParaRPr lang="en-US" dirty="0"/>
          </a:p>
        </p:txBody>
      </p:sp>
    </p:spTree>
    <p:extLst>
      <p:ext uri="{BB962C8B-B14F-4D97-AF65-F5344CB8AC3E}">
        <p14:creationId xmlns:p14="http://schemas.microsoft.com/office/powerpoint/2010/main" val="270654402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Enrichment of ATAC peak differences </a:t>
            </a:r>
            <a:endParaRPr lang="en-US" dirty="0"/>
          </a:p>
        </p:txBody>
      </p:sp>
      <p:pic>
        <p:nvPicPr>
          <p:cNvPr id="3" name="Picture 2"/>
          <p:cNvPicPr>
            <a:picLocks noChangeAspect="1"/>
          </p:cNvPicPr>
          <p:nvPr/>
        </p:nvPicPr>
        <p:blipFill>
          <a:blip r:embed="rId2"/>
          <a:stretch>
            <a:fillRect/>
          </a:stretch>
        </p:blipFill>
        <p:spPr>
          <a:xfrm>
            <a:off x="914400" y="1752600"/>
            <a:ext cx="7302500" cy="4165600"/>
          </a:xfrm>
          <a:prstGeom prst="rect">
            <a:avLst/>
          </a:prstGeom>
        </p:spPr>
      </p:pic>
    </p:spTree>
    <p:extLst>
      <p:ext uri="{BB962C8B-B14F-4D97-AF65-F5344CB8AC3E}">
        <p14:creationId xmlns:p14="http://schemas.microsoft.com/office/powerpoint/2010/main" val="30612374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open in TCR- by ATAC</a:t>
            </a:r>
            <a:endParaRPr lang="en-US" dirty="0"/>
          </a:p>
        </p:txBody>
      </p:sp>
      <p:pic>
        <p:nvPicPr>
          <p:cNvPr id="4" name="Picture 3" descr="HeatmapSelectedGO.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35703"/>
            <a:ext cx="9144000" cy="3726395"/>
          </a:xfrm>
          <a:prstGeom prst="rect">
            <a:avLst/>
          </a:prstGeom>
        </p:spPr>
      </p:pic>
    </p:spTree>
    <p:extLst>
      <p:ext uri="{BB962C8B-B14F-4D97-AF65-F5344CB8AC3E}">
        <p14:creationId xmlns:p14="http://schemas.microsoft.com/office/powerpoint/2010/main" val="24253520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open in TCR+ by ATAC</a:t>
            </a:r>
            <a:endParaRPr lang="en-US" dirty="0"/>
          </a:p>
        </p:txBody>
      </p:sp>
      <p:pic>
        <p:nvPicPr>
          <p:cNvPr id="4" name="Picture 3" descr="HeatmapSelectedGO.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46240"/>
            <a:ext cx="9144000" cy="4006921"/>
          </a:xfrm>
          <a:prstGeom prst="rect">
            <a:avLst/>
          </a:prstGeom>
        </p:spPr>
      </p:pic>
    </p:spTree>
    <p:extLst>
      <p:ext uri="{BB962C8B-B14F-4D97-AF65-F5344CB8AC3E}">
        <p14:creationId xmlns:p14="http://schemas.microsoft.com/office/powerpoint/2010/main" val="25487247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ATAC-seq enrichment at ATAC-seq peaks that intersect Methylation regions</a:t>
            </a:r>
            <a:endParaRPr lang="en-US" dirty="0"/>
          </a:p>
        </p:txBody>
      </p:sp>
      <p:pic>
        <p:nvPicPr>
          <p:cNvPr id="8" name="Picture 7"/>
          <p:cNvPicPr>
            <a:picLocks noChangeAspect="1"/>
          </p:cNvPicPr>
          <p:nvPr/>
        </p:nvPicPr>
        <p:blipFill>
          <a:blip r:embed="rId2"/>
          <a:stretch>
            <a:fillRect/>
          </a:stretch>
        </p:blipFill>
        <p:spPr>
          <a:xfrm>
            <a:off x="1828800" y="3454400"/>
            <a:ext cx="2743200" cy="2743200"/>
          </a:xfrm>
          <a:prstGeom prst="rect">
            <a:avLst/>
          </a:prstGeom>
        </p:spPr>
      </p:pic>
      <p:pic>
        <p:nvPicPr>
          <p:cNvPr id="9" name="Picture 8"/>
          <p:cNvPicPr>
            <a:picLocks noChangeAspect="1"/>
          </p:cNvPicPr>
          <p:nvPr/>
        </p:nvPicPr>
        <p:blipFill>
          <a:blip r:embed="rId3"/>
          <a:stretch>
            <a:fillRect/>
          </a:stretch>
        </p:blipFill>
        <p:spPr>
          <a:xfrm>
            <a:off x="4152900" y="3454400"/>
            <a:ext cx="2743200" cy="2743200"/>
          </a:xfrm>
          <a:prstGeom prst="rect">
            <a:avLst/>
          </a:prstGeom>
        </p:spPr>
      </p:pic>
      <p:sp>
        <p:nvSpPr>
          <p:cNvPr id="10" name="TextBox 9"/>
          <p:cNvSpPr txBox="1"/>
          <p:nvPr/>
        </p:nvSpPr>
        <p:spPr>
          <a:xfrm>
            <a:off x="2463800" y="2565400"/>
            <a:ext cx="1866900" cy="646331"/>
          </a:xfrm>
          <a:prstGeom prst="rect">
            <a:avLst/>
          </a:prstGeom>
          <a:noFill/>
        </p:spPr>
        <p:txBody>
          <a:bodyPr wrap="square" rtlCol="0">
            <a:spAutoFit/>
          </a:bodyPr>
          <a:lstStyle/>
          <a:p>
            <a:pPr algn="ctr"/>
            <a:r>
              <a:rPr lang="en-US" dirty="0" err="1" smtClean="0"/>
              <a:t>Hypomethylated</a:t>
            </a:r>
            <a:r>
              <a:rPr lang="en-US" dirty="0" smtClean="0"/>
              <a:t> in TCR-</a:t>
            </a:r>
            <a:endParaRPr lang="en-US" dirty="0"/>
          </a:p>
        </p:txBody>
      </p:sp>
      <p:sp>
        <p:nvSpPr>
          <p:cNvPr id="11" name="TextBox 10"/>
          <p:cNvSpPr txBox="1"/>
          <p:nvPr/>
        </p:nvSpPr>
        <p:spPr>
          <a:xfrm>
            <a:off x="4826000" y="2565400"/>
            <a:ext cx="1866900" cy="646331"/>
          </a:xfrm>
          <a:prstGeom prst="rect">
            <a:avLst/>
          </a:prstGeom>
          <a:noFill/>
        </p:spPr>
        <p:txBody>
          <a:bodyPr wrap="square" rtlCol="0">
            <a:spAutoFit/>
          </a:bodyPr>
          <a:lstStyle/>
          <a:p>
            <a:pPr algn="ctr"/>
            <a:r>
              <a:rPr lang="en-US" dirty="0" err="1" smtClean="0"/>
              <a:t>Hypermethylated</a:t>
            </a:r>
            <a:r>
              <a:rPr lang="en-US" dirty="0" smtClean="0"/>
              <a:t> in TCR-</a:t>
            </a:r>
            <a:endParaRPr lang="en-US" dirty="0"/>
          </a:p>
        </p:txBody>
      </p:sp>
      <p:sp>
        <p:nvSpPr>
          <p:cNvPr id="12" name="TextBox 11"/>
          <p:cNvSpPr txBox="1"/>
          <p:nvPr/>
        </p:nvSpPr>
        <p:spPr>
          <a:xfrm>
            <a:off x="2654300" y="5828268"/>
            <a:ext cx="1498600" cy="369332"/>
          </a:xfrm>
          <a:prstGeom prst="rect">
            <a:avLst/>
          </a:prstGeom>
          <a:noFill/>
        </p:spPr>
        <p:txBody>
          <a:bodyPr wrap="square" rtlCol="0">
            <a:spAutoFit/>
          </a:bodyPr>
          <a:lstStyle/>
          <a:p>
            <a:r>
              <a:rPr lang="en-US" dirty="0" smtClean="0"/>
              <a:t>TCR+   |   TCR-</a:t>
            </a:r>
            <a:endParaRPr lang="en-US" dirty="0"/>
          </a:p>
        </p:txBody>
      </p:sp>
      <p:sp>
        <p:nvSpPr>
          <p:cNvPr id="13" name="TextBox 12"/>
          <p:cNvSpPr txBox="1"/>
          <p:nvPr/>
        </p:nvSpPr>
        <p:spPr>
          <a:xfrm>
            <a:off x="5092700" y="5828268"/>
            <a:ext cx="1498600" cy="369332"/>
          </a:xfrm>
          <a:prstGeom prst="rect">
            <a:avLst/>
          </a:prstGeom>
          <a:noFill/>
        </p:spPr>
        <p:txBody>
          <a:bodyPr wrap="square" rtlCol="0">
            <a:spAutoFit/>
          </a:bodyPr>
          <a:lstStyle/>
          <a:p>
            <a:r>
              <a:rPr lang="en-US" dirty="0" smtClean="0"/>
              <a:t>TCR+   |   TCR-</a:t>
            </a:r>
            <a:endParaRPr lang="en-US" dirty="0"/>
          </a:p>
        </p:txBody>
      </p:sp>
      <p:sp>
        <p:nvSpPr>
          <p:cNvPr id="14" name="TextBox 13"/>
          <p:cNvSpPr txBox="1"/>
          <p:nvPr/>
        </p:nvSpPr>
        <p:spPr>
          <a:xfrm rot="16200000">
            <a:off x="585232" y="4305300"/>
            <a:ext cx="2857500" cy="369332"/>
          </a:xfrm>
          <a:prstGeom prst="rect">
            <a:avLst/>
          </a:prstGeom>
          <a:noFill/>
        </p:spPr>
        <p:txBody>
          <a:bodyPr wrap="square" rtlCol="0">
            <a:spAutoFit/>
          </a:bodyPr>
          <a:lstStyle/>
          <a:p>
            <a:r>
              <a:rPr lang="en-US" dirty="0" err="1" smtClean="0"/>
              <a:t>ATAC_Enrichment</a:t>
            </a:r>
            <a:r>
              <a:rPr lang="en-US" dirty="0" smtClean="0"/>
              <a:t> (log2)</a:t>
            </a:r>
            <a:endParaRPr lang="en-US" dirty="0"/>
          </a:p>
        </p:txBody>
      </p:sp>
      <p:sp>
        <p:nvSpPr>
          <p:cNvPr id="15" name="TextBox 14"/>
          <p:cNvSpPr txBox="1"/>
          <p:nvPr/>
        </p:nvSpPr>
        <p:spPr>
          <a:xfrm>
            <a:off x="2541549" y="3594100"/>
            <a:ext cx="1611351" cy="369332"/>
          </a:xfrm>
          <a:prstGeom prst="rect">
            <a:avLst/>
          </a:prstGeom>
          <a:noFill/>
        </p:spPr>
        <p:txBody>
          <a:bodyPr wrap="square" rtlCol="0">
            <a:spAutoFit/>
          </a:bodyPr>
          <a:lstStyle/>
          <a:p>
            <a:r>
              <a:rPr lang="en-US" dirty="0" smtClean="0"/>
              <a:t>N=5646</a:t>
            </a:r>
            <a:endParaRPr lang="en-US" dirty="0"/>
          </a:p>
        </p:txBody>
      </p:sp>
      <p:sp>
        <p:nvSpPr>
          <p:cNvPr id="16" name="TextBox 15"/>
          <p:cNvSpPr txBox="1"/>
          <p:nvPr/>
        </p:nvSpPr>
        <p:spPr>
          <a:xfrm>
            <a:off x="4826000" y="3594100"/>
            <a:ext cx="1611351" cy="369332"/>
          </a:xfrm>
          <a:prstGeom prst="rect">
            <a:avLst/>
          </a:prstGeom>
          <a:noFill/>
        </p:spPr>
        <p:txBody>
          <a:bodyPr wrap="square" rtlCol="0">
            <a:spAutoFit/>
          </a:bodyPr>
          <a:lstStyle/>
          <a:p>
            <a:r>
              <a:rPr lang="en-US" dirty="0" smtClean="0"/>
              <a:t>N=4881</a:t>
            </a:r>
            <a:endParaRPr lang="en-US" dirty="0"/>
          </a:p>
        </p:txBody>
      </p:sp>
    </p:spTree>
    <p:extLst>
      <p:ext uri="{BB962C8B-B14F-4D97-AF65-F5344CB8AC3E}">
        <p14:creationId xmlns:p14="http://schemas.microsoft.com/office/powerpoint/2010/main" val="21253172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Bach2-containing peaks More enriched in </a:t>
            </a:r>
            <a:r>
              <a:rPr lang="en-US" dirty="0" err="1" smtClean="0"/>
              <a:t>CarT</a:t>
            </a:r>
            <a:r>
              <a:rPr lang="en-US" dirty="0" smtClean="0"/>
              <a:t>-</a:t>
            </a:r>
            <a:endParaRPr lang="en-US" dirty="0"/>
          </a:p>
        </p:txBody>
      </p:sp>
      <p:pic>
        <p:nvPicPr>
          <p:cNvPr id="4" name="Picture 3" descr="HeatmapSelectedGO.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51640"/>
            <a:ext cx="9144000" cy="3676454"/>
          </a:xfrm>
          <a:prstGeom prst="rect">
            <a:avLst/>
          </a:prstGeom>
        </p:spPr>
      </p:pic>
    </p:spTree>
    <p:extLst>
      <p:ext uri="{BB962C8B-B14F-4D97-AF65-F5344CB8AC3E}">
        <p14:creationId xmlns:p14="http://schemas.microsoft.com/office/powerpoint/2010/main" val="2853426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Bach2-containing peaks more enriched in </a:t>
            </a:r>
            <a:r>
              <a:rPr lang="en-US" dirty="0" err="1" smtClean="0"/>
              <a:t>CarT</a:t>
            </a:r>
            <a:r>
              <a:rPr lang="en-US" dirty="0" smtClean="0"/>
              <a:t>+</a:t>
            </a:r>
            <a:endParaRPr lang="en-US" dirty="0"/>
          </a:p>
        </p:txBody>
      </p:sp>
      <p:pic>
        <p:nvPicPr>
          <p:cNvPr id="4" name="Picture 3" descr="HeatmapSelectedGO.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940242"/>
            <a:ext cx="9144000" cy="3602182"/>
          </a:xfrm>
          <a:prstGeom prst="rect">
            <a:avLst/>
          </a:prstGeom>
        </p:spPr>
      </p:pic>
    </p:spTree>
    <p:extLst>
      <p:ext uri="{BB962C8B-B14F-4D97-AF65-F5344CB8AC3E}">
        <p14:creationId xmlns:p14="http://schemas.microsoft.com/office/powerpoint/2010/main" val="18160024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714375"/>
            <a:ext cx="9144000" cy="6143625"/>
          </a:xfrm>
          <a:prstGeom prst="rect">
            <a:avLst/>
          </a:prstGeom>
        </p:spPr>
      </p:pic>
      <p:sp>
        <p:nvSpPr>
          <p:cNvPr id="5" name="Rectangle 4"/>
          <p:cNvSpPr/>
          <p:nvPr/>
        </p:nvSpPr>
        <p:spPr>
          <a:xfrm>
            <a:off x="3283857" y="1429204"/>
            <a:ext cx="1288143" cy="5025571"/>
          </a:xfrm>
          <a:prstGeom prst="rect">
            <a:avLst/>
          </a:prstGeom>
          <a:solidFill>
            <a:schemeClr val="accent2">
              <a:lumMod val="20000"/>
              <a:lumOff val="80000"/>
              <a:alpha val="3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870857" y="199900"/>
            <a:ext cx="7547428" cy="461665"/>
          </a:xfrm>
          <a:prstGeom prst="rect">
            <a:avLst/>
          </a:prstGeom>
          <a:noFill/>
        </p:spPr>
        <p:txBody>
          <a:bodyPr wrap="square" rtlCol="0">
            <a:spAutoFit/>
          </a:bodyPr>
          <a:lstStyle/>
          <a:p>
            <a:pPr algn="ctr"/>
            <a:r>
              <a:rPr lang="en-US" sz="2400" dirty="0" smtClean="0">
                <a:solidFill>
                  <a:srgbClr val="FF0000"/>
                </a:solidFill>
              </a:rPr>
              <a:t>MACS</a:t>
            </a:r>
            <a:r>
              <a:rPr lang="en-US" sz="2400" dirty="0" smtClean="0"/>
              <a:t>- Top enriched site in </a:t>
            </a:r>
            <a:r>
              <a:rPr lang="en-US" sz="2400" dirty="0" err="1" smtClean="0"/>
              <a:t>CarT</a:t>
            </a:r>
            <a:r>
              <a:rPr lang="en-US" sz="2400" dirty="0" smtClean="0"/>
              <a:t>- </a:t>
            </a:r>
            <a:r>
              <a:rPr lang="en-US" sz="2400" dirty="0" err="1" smtClean="0"/>
              <a:t>vs</a:t>
            </a:r>
            <a:r>
              <a:rPr lang="en-US" sz="2400" dirty="0" smtClean="0"/>
              <a:t> </a:t>
            </a:r>
            <a:r>
              <a:rPr lang="en-US" sz="2400" dirty="0" err="1" smtClean="0"/>
              <a:t>CarT</a:t>
            </a:r>
            <a:r>
              <a:rPr lang="en-US" sz="2400" dirty="0" smtClean="0"/>
              <a:t>+</a:t>
            </a:r>
            <a:endParaRPr lang="en-US" sz="2400" dirty="0"/>
          </a:p>
        </p:txBody>
      </p:sp>
    </p:spTree>
    <p:extLst>
      <p:ext uri="{BB962C8B-B14F-4D97-AF65-F5344CB8AC3E}">
        <p14:creationId xmlns:p14="http://schemas.microsoft.com/office/powerpoint/2010/main" val="39335926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70857" y="199900"/>
            <a:ext cx="7547428" cy="461665"/>
          </a:xfrm>
          <a:prstGeom prst="rect">
            <a:avLst/>
          </a:prstGeom>
          <a:noFill/>
        </p:spPr>
        <p:txBody>
          <a:bodyPr wrap="square" rtlCol="0">
            <a:spAutoFit/>
          </a:bodyPr>
          <a:lstStyle/>
          <a:p>
            <a:pPr algn="ctr"/>
            <a:r>
              <a:rPr lang="en-US" sz="2400" dirty="0" smtClean="0">
                <a:solidFill>
                  <a:srgbClr val="FF0000"/>
                </a:solidFill>
              </a:rPr>
              <a:t>MACS</a:t>
            </a:r>
            <a:r>
              <a:rPr lang="en-US" sz="2400" dirty="0" smtClean="0"/>
              <a:t>- Top enriched site in </a:t>
            </a:r>
            <a:r>
              <a:rPr lang="en-US" sz="2400" dirty="0" err="1" smtClean="0"/>
              <a:t>CarT</a:t>
            </a:r>
            <a:r>
              <a:rPr lang="en-US" sz="2400" dirty="0"/>
              <a:t>+</a:t>
            </a:r>
            <a:r>
              <a:rPr lang="en-US" sz="2400" dirty="0" smtClean="0"/>
              <a:t> </a:t>
            </a:r>
            <a:r>
              <a:rPr lang="en-US" sz="2400" dirty="0" err="1" smtClean="0"/>
              <a:t>vs</a:t>
            </a:r>
            <a:r>
              <a:rPr lang="en-US" sz="2400" dirty="0" smtClean="0"/>
              <a:t> </a:t>
            </a:r>
            <a:r>
              <a:rPr lang="en-US" sz="2400" dirty="0" err="1" smtClean="0"/>
              <a:t>CarT</a:t>
            </a:r>
            <a:r>
              <a:rPr lang="en-US" sz="2400" dirty="0"/>
              <a:t>-</a:t>
            </a:r>
          </a:p>
        </p:txBody>
      </p:sp>
      <p:pic>
        <p:nvPicPr>
          <p:cNvPr id="5" name="Picture 4"/>
          <p:cNvPicPr>
            <a:picLocks noChangeAspect="1"/>
          </p:cNvPicPr>
          <p:nvPr/>
        </p:nvPicPr>
        <p:blipFill>
          <a:blip r:embed="rId2"/>
          <a:stretch>
            <a:fillRect/>
          </a:stretch>
        </p:blipFill>
        <p:spPr>
          <a:xfrm>
            <a:off x="0" y="661565"/>
            <a:ext cx="9144000" cy="6096000"/>
          </a:xfrm>
          <a:prstGeom prst="rect">
            <a:avLst/>
          </a:prstGeom>
        </p:spPr>
      </p:pic>
      <p:sp>
        <p:nvSpPr>
          <p:cNvPr id="6" name="Rectangle 5"/>
          <p:cNvSpPr/>
          <p:nvPr/>
        </p:nvSpPr>
        <p:spPr>
          <a:xfrm>
            <a:off x="5007429" y="1102633"/>
            <a:ext cx="707571" cy="5025571"/>
          </a:xfrm>
          <a:prstGeom prst="rect">
            <a:avLst/>
          </a:prstGeom>
          <a:solidFill>
            <a:schemeClr val="accent2">
              <a:lumMod val="20000"/>
              <a:lumOff val="80000"/>
              <a:alpha val="3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861889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558800"/>
            <a:ext cx="9144000" cy="5729922"/>
          </a:xfrm>
          <a:prstGeom prst="rect">
            <a:avLst/>
          </a:prstGeom>
        </p:spPr>
      </p:pic>
      <p:sp>
        <p:nvSpPr>
          <p:cNvPr id="5" name="TextBox 4"/>
          <p:cNvSpPr txBox="1"/>
          <p:nvPr/>
        </p:nvSpPr>
        <p:spPr>
          <a:xfrm>
            <a:off x="870857" y="199900"/>
            <a:ext cx="7547428" cy="461665"/>
          </a:xfrm>
          <a:prstGeom prst="rect">
            <a:avLst/>
          </a:prstGeom>
          <a:noFill/>
        </p:spPr>
        <p:txBody>
          <a:bodyPr wrap="square" rtlCol="0">
            <a:spAutoFit/>
          </a:bodyPr>
          <a:lstStyle/>
          <a:p>
            <a:pPr algn="ctr"/>
            <a:r>
              <a:rPr lang="en-US" sz="2400" dirty="0" smtClean="0">
                <a:solidFill>
                  <a:srgbClr val="FF0000"/>
                </a:solidFill>
              </a:rPr>
              <a:t>HOMER</a:t>
            </a:r>
            <a:r>
              <a:rPr lang="en-US" sz="2400" dirty="0" smtClean="0"/>
              <a:t>- Top enriched site in </a:t>
            </a:r>
            <a:r>
              <a:rPr lang="en-US" sz="2400" dirty="0" err="1" smtClean="0"/>
              <a:t>CarT</a:t>
            </a:r>
            <a:r>
              <a:rPr lang="en-US" sz="2400" dirty="0"/>
              <a:t>+</a:t>
            </a:r>
            <a:r>
              <a:rPr lang="en-US" sz="2400" dirty="0" smtClean="0"/>
              <a:t> </a:t>
            </a:r>
            <a:r>
              <a:rPr lang="en-US" sz="2400" dirty="0" err="1" smtClean="0"/>
              <a:t>vs</a:t>
            </a:r>
            <a:r>
              <a:rPr lang="en-US" sz="2400" dirty="0" smtClean="0"/>
              <a:t> </a:t>
            </a:r>
            <a:r>
              <a:rPr lang="en-US" sz="2400" dirty="0" err="1" smtClean="0"/>
              <a:t>CarT</a:t>
            </a:r>
            <a:r>
              <a:rPr lang="en-US" sz="2400" dirty="0"/>
              <a:t>-</a:t>
            </a:r>
          </a:p>
        </p:txBody>
      </p:sp>
    </p:spTree>
    <p:extLst>
      <p:ext uri="{BB962C8B-B14F-4D97-AF65-F5344CB8AC3E}">
        <p14:creationId xmlns:p14="http://schemas.microsoft.com/office/powerpoint/2010/main" val="33740320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959757"/>
            <a:ext cx="9144000" cy="5649855"/>
          </a:xfrm>
          <a:prstGeom prst="rect">
            <a:avLst/>
          </a:prstGeom>
        </p:spPr>
      </p:pic>
    </p:spTree>
    <p:extLst>
      <p:ext uri="{BB962C8B-B14F-4D97-AF65-F5344CB8AC3E}">
        <p14:creationId xmlns:p14="http://schemas.microsoft.com/office/powerpoint/2010/main" val="42685148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Global DNA methylation Summary</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900280699"/>
              </p:ext>
            </p:extLst>
          </p:nvPr>
        </p:nvGraphicFramePr>
        <p:xfrm>
          <a:off x="2349500" y="2005847"/>
          <a:ext cx="4445000" cy="3911600"/>
        </p:xfrm>
        <a:graphic>
          <a:graphicData uri="http://schemas.openxmlformats.org/drawingml/2006/table">
            <a:tbl>
              <a:tblPr/>
              <a:tblGrid>
                <a:gridCol w="2540000"/>
                <a:gridCol w="952500"/>
                <a:gridCol w="952500"/>
              </a:tblGrid>
              <a:tr h="190500">
                <a:tc>
                  <a:txBody>
                    <a:bodyPr/>
                    <a:lstStyle/>
                    <a:p>
                      <a:pPr algn="ctr" fontAlgn="b"/>
                      <a:r>
                        <a:rPr lang="en-US" sz="1200" b="1" i="0" u="none" strike="noStrike">
                          <a:solidFill>
                            <a:srgbClr val="000000"/>
                          </a:solidFill>
                          <a:effectLst/>
                          <a:latin typeface="Arial"/>
                        </a:rPr>
                        <a:t>CpG</a:t>
                      </a: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uk-UA" sz="1200" b="0" i="0" u="none" strike="noStrike">
                          <a:solidFill>
                            <a:srgbClr val="000000"/>
                          </a:solidFill>
                          <a:effectLst/>
                          <a:latin typeface="Arial"/>
                        </a:rPr>
                        <a:t>#</a:t>
                      </a: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Arial"/>
                        </a:rPr>
                        <a:t>%</a:t>
                      </a: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r>
              <a:tr h="190500">
                <a:tc>
                  <a:txBody>
                    <a:bodyPr/>
                    <a:lstStyle/>
                    <a:p>
                      <a:pPr algn="r" fontAlgn="b"/>
                      <a:r>
                        <a:rPr lang="en-US" sz="1200" b="0" i="0" u="none" strike="noStrike">
                          <a:solidFill>
                            <a:srgbClr val="000000"/>
                          </a:solidFill>
                          <a:effectLst/>
                          <a:latin typeface="Arial"/>
                        </a:rPr>
                        <a:t>Strongly Hypermethylated in CarT+</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s-IS" sz="1200" b="0" i="0" u="none" strike="noStrike">
                          <a:solidFill>
                            <a:srgbClr val="000000"/>
                          </a:solidFill>
                          <a:effectLst/>
                          <a:latin typeface="Arial"/>
                        </a:rPr>
                        <a:t>10557</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200" b="0" i="0" u="none" strike="noStrike">
                          <a:solidFill>
                            <a:srgbClr val="000000"/>
                          </a:solidFill>
                          <a:effectLst/>
                          <a:latin typeface="Arial"/>
                        </a:rPr>
                        <a:t>0.409821269</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r" fontAlgn="b"/>
                      <a:r>
                        <a:rPr lang="en-US" sz="1200" b="0" i="0" u="none" strike="noStrike">
                          <a:solidFill>
                            <a:srgbClr val="000000"/>
                          </a:solidFill>
                          <a:effectLst/>
                          <a:latin typeface="Arial"/>
                        </a:rPr>
                        <a:t>Hypermethylated in CarT+</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s-IS" sz="1200" b="0" i="0" u="none" strike="noStrike">
                          <a:solidFill>
                            <a:srgbClr val="000000"/>
                          </a:solidFill>
                          <a:effectLst/>
                          <a:latin typeface="Arial"/>
                        </a:rPr>
                        <a:t>59076</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s-IS" sz="1200" b="0" i="0" u="none" strike="noStrike">
                          <a:solidFill>
                            <a:srgbClr val="000000"/>
                          </a:solidFill>
                          <a:effectLst/>
                          <a:latin typeface="Arial"/>
                        </a:rPr>
                        <a:t>2.293322091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r" fontAlgn="b"/>
                      <a:r>
                        <a:rPr lang="en-US" sz="1200" b="0" i="0" u="none" strike="noStrike">
                          <a:solidFill>
                            <a:srgbClr val="000000"/>
                          </a:solidFill>
                          <a:effectLst/>
                          <a:latin typeface="Arial"/>
                        </a:rPr>
                        <a:t>Insignificant</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s-IS" sz="1200" b="0" i="0" u="none" strike="noStrike">
                          <a:solidFill>
                            <a:srgbClr val="000000"/>
                          </a:solidFill>
                          <a:effectLst/>
                          <a:latin typeface="Arial"/>
                        </a:rPr>
                        <a:t>2426384</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200" b="0" i="0" u="none" strike="noStrike">
                          <a:solidFill>
                            <a:srgbClr val="000000"/>
                          </a:solidFill>
                          <a:effectLst/>
                          <a:latin typeface="Arial"/>
                        </a:rPr>
                        <a:t>94.1918889</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r" fontAlgn="b"/>
                      <a:r>
                        <a:rPr lang="en-US" sz="1200" b="0" i="0" u="none" strike="noStrike">
                          <a:solidFill>
                            <a:srgbClr val="000000"/>
                          </a:solidFill>
                          <a:effectLst/>
                          <a:latin typeface="Arial"/>
                        </a:rPr>
                        <a:t>Strongly Hypomethylated in CarT+</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s-IS" sz="1200" b="0" i="0" u="none" strike="noStrike">
                          <a:solidFill>
                            <a:srgbClr val="000000"/>
                          </a:solidFill>
                          <a:effectLst/>
                          <a:latin typeface="Arial"/>
                        </a:rPr>
                        <a:t>63734</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200" b="0" i="0" u="none" strike="noStrike">
                          <a:solidFill>
                            <a:srgbClr val="000000"/>
                          </a:solidFill>
                          <a:effectLst/>
                          <a:latin typeface="Arial"/>
                        </a:rPr>
                        <a:t>2.474145002</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r" fontAlgn="b"/>
                      <a:r>
                        <a:rPr lang="en-US" sz="1200" b="0" i="0" u="none" strike="noStrike">
                          <a:solidFill>
                            <a:srgbClr val="000000"/>
                          </a:solidFill>
                          <a:effectLst/>
                          <a:latin typeface="Arial"/>
                        </a:rPr>
                        <a:t>Strongly Hypomethylated in CarT+</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s-IS" sz="1200" b="0" i="0" u="none" strike="noStrike">
                          <a:solidFill>
                            <a:srgbClr val="000000"/>
                          </a:solidFill>
                          <a:effectLst/>
                          <a:latin typeface="Arial"/>
                        </a:rPr>
                        <a:t>16250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s-IS" sz="1200" b="0" i="0" u="none" strike="noStrike">
                          <a:solidFill>
                            <a:srgbClr val="000000"/>
                          </a:solidFill>
                          <a:effectLst/>
                          <a:latin typeface="Arial"/>
                        </a:rPr>
                        <a:t>0.630822736</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r" fontAlgn="b"/>
                      <a:r>
                        <a:rPr lang="en-US" sz="1200" b="0" i="1" u="none" strike="noStrike">
                          <a:solidFill>
                            <a:srgbClr val="000000"/>
                          </a:solidFill>
                          <a:effectLst/>
                          <a:latin typeface="Arial"/>
                        </a:rPr>
                        <a:t>Total</a:t>
                      </a:r>
                    </a:p>
                  </a:txBody>
                  <a:tcPr marL="12700" marR="12700" marT="1270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is-IS" sz="1200" b="0" i="1" u="none" strike="noStrike">
                          <a:solidFill>
                            <a:srgbClr val="000000"/>
                          </a:solidFill>
                          <a:effectLst/>
                          <a:latin typeface="Arial"/>
                        </a:rPr>
                        <a:t>2576001</a:t>
                      </a:r>
                    </a:p>
                  </a:txBody>
                  <a:tcPr marL="12700" marR="12700" marT="1270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200" b="0" i="0" u="none" strike="noStrike">
                        <a:solidFill>
                          <a:srgbClr val="000000"/>
                        </a:solidFill>
                        <a:effectLst/>
                        <a:latin typeface="Arial"/>
                      </a:endParaRPr>
                    </a:p>
                  </a:txBody>
                  <a:tcPr marL="12700" marR="12700" marT="12700" marB="0" anchor="b">
                    <a:lnL>
                      <a:noFill/>
                    </a:lnL>
                    <a:lnR>
                      <a:noFill/>
                    </a:lnR>
                    <a:lnT w="6350" cap="flat" cmpd="sng" algn="ctr">
                      <a:solidFill>
                        <a:srgbClr val="000000"/>
                      </a:solidFill>
                      <a:prstDash val="solid"/>
                      <a:round/>
                      <a:headEnd type="none" w="med" len="med"/>
                      <a:tailEnd type="none" w="med" len="med"/>
                    </a:lnT>
                    <a:lnB>
                      <a:noFill/>
                    </a:lnB>
                  </a:tcPr>
                </a:tc>
              </a:tr>
              <a:tr h="190500">
                <a:tc>
                  <a:txBody>
                    <a:bodyPr/>
                    <a:lstStyle/>
                    <a:p>
                      <a:pPr algn="l" fontAlgn="b"/>
                      <a:endParaRPr lang="en-US" sz="1200" b="0" i="0" u="none" strike="noStrike">
                        <a:solidFill>
                          <a:srgbClr val="000000"/>
                        </a:solidFill>
                        <a:effectLst/>
                        <a:latin typeface="Arial"/>
                      </a:endParaRPr>
                    </a:p>
                  </a:txBody>
                  <a:tcPr marL="12700" marR="12700" marT="12700" marB="0" anchor="b">
                    <a:lnL>
                      <a:noFill/>
                    </a:lnL>
                    <a:lnR>
                      <a:noFill/>
                    </a:lnR>
                    <a:lnT>
                      <a:noFill/>
                    </a:lnT>
                    <a:lnB>
                      <a:noFill/>
                    </a:lnB>
                  </a:tcPr>
                </a:tc>
                <a:tc>
                  <a:txBody>
                    <a:bodyPr/>
                    <a:lstStyle/>
                    <a:p>
                      <a:pPr algn="l" fontAlgn="b"/>
                      <a:endParaRPr lang="en-US" sz="1200" b="0" i="0" u="none" strike="noStrike">
                        <a:solidFill>
                          <a:srgbClr val="000000"/>
                        </a:solidFill>
                        <a:effectLst/>
                        <a:latin typeface="Arial"/>
                      </a:endParaRPr>
                    </a:p>
                  </a:txBody>
                  <a:tcPr marL="12700" marR="12700" marT="12700" marB="0" anchor="b">
                    <a:lnL>
                      <a:noFill/>
                    </a:lnL>
                    <a:lnR>
                      <a:noFill/>
                    </a:lnR>
                    <a:lnT>
                      <a:noFill/>
                    </a:lnT>
                    <a:lnB>
                      <a:noFill/>
                    </a:lnB>
                  </a:tcPr>
                </a:tc>
                <a:tc>
                  <a:txBody>
                    <a:bodyPr/>
                    <a:lstStyle/>
                    <a:p>
                      <a:pPr algn="l" fontAlgn="b"/>
                      <a:endParaRPr lang="en-US" sz="1200" b="0" i="0" u="none" strike="noStrike">
                        <a:solidFill>
                          <a:srgbClr val="000000"/>
                        </a:solidFill>
                        <a:effectLst/>
                        <a:latin typeface="Arial"/>
                      </a:endParaRPr>
                    </a:p>
                  </a:txBody>
                  <a:tcPr marL="12700" marR="12700" marT="12700" marB="0" anchor="b">
                    <a:lnL>
                      <a:noFill/>
                    </a:lnL>
                    <a:lnR>
                      <a:noFill/>
                    </a:lnR>
                    <a:lnT>
                      <a:noFill/>
                    </a:lnT>
                    <a:lnB>
                      <a:noFill/>
                    </a:lnB>
                  </a:tcPr>
                </a:tc>
              </a:tr>
              <a:tr h="190500">
                <a:tc>
                  <a:txBody>
                    <a:bodyPr/>
                    <a:lstStyle/>
                    <a:p>
                      <a:pPr algn="ctr" fontAlgn="b"/>
                      <a:r>
                        <a:rPr lang="en-US" sz="1200" b="1" i="0" u="none" strike="noStrike">
                          <a:solidFill>
                            <a:srgbClr val="000000"/>
                          </a:solidFill>
                          <a:effectLst/>
                          <a:latin typeface="Arial"/>
                        </a:rPr>
                        <a:t>CHH</a:t>
                      </a: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uk-UA" sz="1200" b="0" i="0" u="none" strike="noStrike">
                          <a:solidFill>
                            <a:srgbClr val="000000"/>
                          </a:solidFill>
                          <a:effectLst/>
                          <a:latin typeface="Arial"/>
                        </a:rPr>
                        <a:t>#</a:t>
                      </a: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Arial"/>
                        </a:rPr>
                        <a:t>%</a:t>
                      </a: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r>
              <a:tr h="190500">
                <a:tc>
                  <a:txBody>
                    <a:bodyPr/>
                    <a:lstStyle/>
                    <a:p>
                      <a:pPr algn="r" fontAlgn="b"/>
                      <a:r>
                        <a:rPr lang="en-US" sz="1200" b="0" i="0" u="none" strike="noStrike">
                          <a:solidFill>
                            <a:srgbClr val="000000"/>
                          </a:solidFill>
                          <a:effectLst/>
                          <a:latin typeface="Arial"/>
                        </a:rPr>
                        <a:t>Hypermethylated in CarT+</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i-FI" sz="1200" b="0" i="0" u="none" strike="noStrike">
                          <a:solidFill>
                            <a:srgbClr val="000000"/>
                          </a:solidFill>
                          <a:effectLst/>
                          <a:latin typeface="Arial"/>
                        </a:rPr>
                        <a:t>1518</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s-IS" sz="1200" b="0" i="0" u="none" strike="noStrike">
                          <a:solidFill>
                            <a:srgbClr val="000000"/>
                          </a:solidFill>
                          <a:effectLst/>
                          <a:latin typeface="Arial"/>
                        </a:rPr>
                        <a:t>0.014309237</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r" fontAlgn="b"/>
                      <a:r>
                        <a:rPr lang="en-US" sz="1200" b="0" i="0" u="none" strike="noStrike">
                          <a:solidFill>
                            <a:srgbClr val="000000"/>
                          </a:solidFill>
                          <a:effectLst/>
                          <a:latin typeface="Arial"/>
                        </a:rPr>
                        <a:t>Insignificant</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s-IS" sz="1200" b="0" i="0" u="none" strike="noStrike">
                          <a:solidFill>
                            <a:srgbClr val="000000"/>
                          </a:solidFill>
                          <a:effectLst/>
                          <a:latin typeface="Arial"/>
                        </a:rPr>
                        <a:t>10602697</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r-HR" sz="1200" b="0" i="0" u="none" strike="noStrike">
                          <a:solidFill>
                            <a:srgbClr val="000000"/>
                          </a:solidFill>
                          <a:effectLst/>
                          <a:latin typeface="Arial"/>
                        </a:rPr>
                        <a:t>99.9449971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r" fontAlgn="b"/>
                      <a:r>
                        <a:rPr lang="en-US" sz="1200" b="0" i="0" u="none" strike="noStrike">
                          <a:solidFill>
                            <a:srgbClr val="000000"/>
                          </a:solidFill>
                          <a:effectLst/>
                          <a:latin typeface="Arial"/>
                        </a:rPr>
                        <a:t>Hypomethylated in CarT+</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Arial"/>
                        </a:rPr>
                        <a:t>4317</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s-IS" sz="1200" b="0" i="0" u="none" strike="noStrike">
                          <a:solidFill>
                            <a:srgbClr val="000000"/>
                          </a:solidFill>
                          <a:effectLst/>
                          <a:latin typeface="Arial"/>
                        </a:rPr>
                        <a:t>0.040693661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r" fontAlgn="b"/>
                      <a:r>
                        <a:rPr lang="en-US" sz="1200" b="0" i="1" u="none" strike="noStrike">
                          <a:solidFill>
                            <a:srgbClr val="000000"/>
                          </a:solidFill>
                          <a:effectLst/>
                          <a:latin typeface="Arial"/>
                        </a:rPr>
                        <a:t>Total</a:t>
                      </a:r>
                    </a:p>
                  </a:txBody>
                  <a:tcPr marL="12700" marR="12700" marT="1270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is-IS" sz="1200" b="0" i="1" u="none" strike="noStrike">
                          <a:solidFill>
                            <a:srgbClr val="000000"/>
                          </a:solidFill>
                          <a:effectLst/>
                          <a:latin typeface="Arial"/>
                        </a:rPr>
                        <a:t>10608532</a:t>
                      </a:r>
                    </a:p>
                  </a:txBody>
                  <a:tcPr marL="12700" marR="12700" marT="1270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200" b="0" i="0" u="none" strike="noStrike">
                        <a:solidFill>
                          <a:srgbClr val="000000"/>
                        </a:solidFill>
                        <a:effectLst/>
                        <a:latin typeface="Arial"/>
                      </a:endParaRPr>
                    </a:p>
                  </a:txBody>
                  <a:tcPr marL="12700" marR="12700" marT="12700" marB="0" anchor="b">
                    <a:lnL>
                      <a:noFill/>
                    </a:lnL>
                    <a:lnR>
                      <a:noFill/>
                    </a:lnR>
                    <a:lnT w="6350" cap="flat" cmpd="sng" algn="ctr">
                      <a:solidFill>
                        <a:srgbClr val="000000"/>
                      </a:solidFill>
                      <a:prstDash val="solid"/>
                      <a:round/>
                      <a:headEnd type="none" w="med" len="med"/>
                      <a:tailEnd type="none" w="med" len="med"/>
                    </a:lnT>
                    <a:lnB>
                      <a:noFill/>
                    </a:lnB>
                  </a:tcPr>
                </a:tc>
              </a:tr>
              <a:tr h="190500">
                <a:tc>
                  <a:txBody>
                    <a:bodyPr/>
                    <a:lstStyle/>
                    <a:p>
                      <a:pPr algn="l" fontAlgn="b"/>
                      <a:endParaRPr lang="en-US" sz="1200" b="0" i="0" u="none" strike="noStrike">
                        <a:solidFill>
                          <a:srgbClr val="000000"/>
                        </a:solidFill>
                        <a:effectLst/>
                        <a:latin typeface="Arial"/>
                      </a:endParaRPr>
                    </a:p>
                  </a:txBody>
                  <a:tcPr marL="12700" marR="12700" marT="12700" marB="0" anchor="b">
                    <a:lnL>
                      <a:noFill/>
                    </a:lnL>
                    <a:lnR>
                      <a:noFill/>
                    </a:lnR>
                    <a:lnT>
                      <a:noFill/>
                    </a:lnT>
                    <a:lnB>
                      <a:noFill/>
                    </a:lnB>
                  </a:tcPr>
                </a:tc>
                <a:tc>
                  <a:txBody>
                    <a:bodyPr/>
                    <a:lstStyle/>
                    <a:p>
                      <a:pPr algn="l" fontAlgn="b"/>
                      <a:endParaRPr lang="en-US" sz="1200" b="0" i="0" u="none" strike="noStrike">
                        <a:solidFill>
                          <a:srgbClr val="000000"/>
                        </a:solidFill>
                        <a:effectLst/>
                        <a:latin typeface="Arial"/>
                      </a:endParaRPr>
                    </a:p>
                  </a:txBody>
                  <a:tcPr marL="12700" marR="12700" marT="12700" marB="0" anchor="b">
                    <a:lnL>
                      <a:noFill/>
                    </a:lnL>
                    <a:lnR>
                      <a:noFill/>
                    </a:lnR>
                    <a:lnT>
                      <a:noFill/>
                    </a:lnT>
                    <a:lnB>
                      <a:noFill/>
                    </a:lnB>
                  </a:tcPr>
                </a:tc>
                <a:tc>
                  <a:txBody>
                    <a:bodyPr/>
                    <a:lstStyle/>
                    <a:p>
                      <a:pPr algn="l" fontAlgn="b"/>
                      <a:endParaRPr lang="en-US" sz="1200" b="0" i="0" u="none" strike="noStrike">
                        <a:solidFill>
                          <a:srgbClr val="000000"/>
                        </a:solidFill>
                        <a:effectLst/>
                        <a:latin typeface="Arial"/>
                      </a:endParaRPr>
                    </a:p>
                  </a:txBody>
                  <a:tcPr marL="12700" marR="12700" marT="12700" marB="0" anchor="b">
                    <a:lnL>
                      <a:noFill/>
                    </a:lnL>
                    <a:lnR>
                      <a:noFill/>
                    </a:lnR>
                    <a:lnT>
                      <a:noFill/>
                    </a:lnT>
                    <a:lnB>
                      <a:noFill/>
                    </a:lnB>
                  </a:tcPr>
                </a:tc>
              </a:tr>
              <a:tr h="190500">
                <a:tc>
                  <a:txBody>
                    <a:bodyPr/>
                    <a:lstStyle/>
                    <a:p>
                      <a:pPr algn="l" fontAlgn="b"/>
                      <a:endParaRPr lang="en-US" sz="1200" b="0" i="0" u="none" strike="noStrike">
                        <a:solidFill>
                          <a:srgbClr val="000000"/>
                        </a:solidFill>
                        <a:effectLst/>
                        <a:latin typeface="Arial"/>
                      </a:endParaRPr>
                    </a:p>
                  </a:txBody>
                  <a:tcPr marL="12700" marR="12700" marT="12700" marB="0" anchor="b">
                    <a:lnL>
                      <a:noFill/>
                    </a:lnL>
                    <a:lnR>
                      <a:noFill/>
                    </a:lnR>
                    <a:lnT>
                      <a:noFill/>
                    </a:lnT>
                    <a:lnB>
                      <a:noFill/>
                    </a:lnB>
                  </a:tcPr>
                </a:tc>
                <a:tc>
                  <a:txBody>
                    <a:bodyPr/>
                    <a:lstStyle/>
                    <a:p>
                      <a:pPr algn="l" fontAlgn="b"/>
                      <a:endParaRPr lang="en-US" sz="1200" b="0" i="0" u="none" strike="noStrike">
                        <a:solidFill>
                          <a:srgbClr val="000000"/>
                        </a:solidFill>
                        <a:effectLst/>
                        <a:latin typeface="Arial"/>
                      </a:endParaRPr>
                    </a:p>
                  </a:txBody>
                  <a:tcPr marL="12700" marR="12700" marT="12700" marB="0" anchor="b">
                    <a:lnL>
                      <a:noFill/>
                    </a:lnL>
                    <a:lnR>
                      <a:noFill/>
                    </a:lnR>
                    <a:lnT>
                      <a:noFill/>
                    </a:lnT>
                    <a:lnB>
                      <a:noFill/>
                    </a:lnB>
                  </a:tcPr>
                </a:tc>
                <a:tc>
                  <a:txBody>
                    <a:bodyPr/>
                    <a:lstStyle/>
                    <a:p>
                      <a:pPr algn="l" fontAlgn="b"/>
                      <a:endParaRPr lang="en-US" sz="1200" b="0" i="0" u="none" strike="noStrike">
                        <a:solidFill>
                          <a:srgbClr val="000000"/>
                        </a:solidFill>
                        <a:effectLst/>
                        <a:latin typeface="Arial"/>
                      </a:endParaRPr>
                    </a:p>
                  </a:txBody>
                  <a:tcPr marL="12700" marR="12700" marT="12700" marB="0" anchor="b">
                    <a:lnL>
                      <a:noFill/>
                    </a:lnL>
                    <a:lnR>
                      <a:noFill/>
                    </a:lnR>
                    <a:lnT>
                      <a:noFill/>
                    </a:lnT>
                    <a:lnB>
                      <a:noFill/>
                    </a:lnB>
                  </a:tcPr>
                </a:tc>
              </a:tr>
              <a:tr h="190500">
                <a:tc>
                  <a:txBody>
                    <a:bodyPr/>
                    <a:lstStyle/>
                    <a:p>
                      <a:pPr algn="ctr" fontAlgn="b"/>
                      <a:r>
                        <a:rPr lang="en-US" sz="1200" b="1" i="0" u="none" strike="noStrike">
                          <a:solidFill>
                            <a:srgbClr val="000000"/>
                          </a:solidFill>
                          <a:effectLst/>
                          <a:latin typeface="Arial"/>
                        </a:rPr>
                        <a:t>CHG</a:t>
                      </a: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uk-UA" sz="1200" b="0" i="0" u="none" strike="noStrike">
                          <a:solidFill>
                            <a:srgbClr val="000000"/>
                          </a:solidFill>
                          <a:effectLst/>
                          <a:latin typeface="Arial"/>
                        </a:rPr>
                        <a:t>#</a:t>
                      </a: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Arial"/>
                        </a:rPr>
                        <a:t>%</a:t>
                      </a: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r>
              <a:tr h="190500">
                <a:tc>
                  <a:txBody>
                    <a:bodyPr/>
                    <a:lstStyle/>
                    <a:p>
                      <a:pPr algn="r" fontAlgn="b"/>
                      <a:r>
                        <a:rPr lang="en-US" sz="1200" b="0" i="0" u="none" strike="noStrike">
                          <a:solidFill>
                            <a:srgbClr val="000000"/>
                          </a:solidFill>
                          <a:effectLst/>
                          <a:latin typeface="Arial"/>
                        </a:rPr>
                        <a:t>Hypermethylated in CarT+</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0" i="0" u="none" strike="noStrike">
                          <a:solidFill>
                            <a:srgbClr val="000000"/>
                          </a:solidFill>
                          <a:effectLst/>
                          <a:latin typeface="Arial"/>
                        </a:rPr>
                        <a:t>747</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s-IS" sz="1200" b="0" i="0" u="none" strike="noStrike">
                          <a:solidFill>
                            <a:srgbClr val="000000"/>
                          </a:solidFill>
                          <a:effectLst/>
                          <a:latin typeface="Arial"/>
                        </a:rPr>
                        <a:t>0.016573799</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r" fontAlgn="b"/>
                      <a:r>
                        <a:rPr lang="en-US" sz="1200" b="0" i="0" u="none" strike="noStrike">
                          <a:solidFill>
                            <a:srgbClr val="000000"/>
                          </a:solidFill>
                          <a:effectLst/>
                          <a:latin typeface="Arial"/>
                        </a:rPr>
                        <a:t>Insignificant</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s-IS" sz="1200" b="0" i="0" u="none" strike="noStrike">
                          <a:solidFill>
                            <a:srgbClr val="000000"/>
                          </a:solidFill>
                          <a:effectLst/>
                          <a:latin typeface="Arial"/>
                        </a:rPr>
                        <a:t>4504499</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r-HR" sz="1200" b="0" i="0" u="none" strike="noStrike">
                          <a:solidFill>
                            <a:srgbClr val="000000"/>
                          </a:solidFill>
                          <a:effectLst/>
                          <a:latin typeface="Arial"/>
                        </a:rPr>
                        <a:t>99.94198061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r" fontAlgn="b"/>
                      <a:r>
                        <a:rPr lang="en-US" sz="1200" b="0" i="0" u="none" strike="noStrike">
                          <a:solidFill>
                            <a:srgbClr val="000000"/>
                          </a:solidFill>
                          <a:effectLst/>
                          <a:latin typeface="Arial"/>
                        </a:rPr>
                        <a:t>Hypomethylated in CarT+</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s-IS" sz="1200" b="0" i="0" u="none" strike="noStrike">
                          <a:solidFill>
                            <a:srgbClr val="000000"/>
                          </a:solidFill>
                          <a:effectLst/>
                          <a:latin typeface="Arial"/>
                        </a:rPr>
                        <a:t>1868</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s-IS" sz="1200" b="0" i="0" u="none" strike="noStrike">
                          <a:solidFill>
                            <a:srgbClr val="000000"/>
                          </a:solidFill>
                          <a:effectLst/>
                          <a:latin typeface="Arial"/>
                        </a:rPr>
                        <a:t>0.04144559</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r" fontAlgn="b"/>
                      <a:r>
                        <a:rPr lang="en-US" sz="1200" b="0" i="1" u="none" strike="noStrike">
                          <a:solidFill>
                            <a:srgbClr val="000000"/>
                          </a:solidFill>
                          <a:effectLst/>
                          <a:latin typeface="Arial"/>
                        </a:rPr>
                        <a:t>Total</a:t>
                      </a:r>
                    </a:p>
                  </a:txBody>
                  <a:tcPr marL="12700" marR="12700" marT="1270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is-IS" sz="1200" b="0" i="1" u="none" strike="noStrike">
                          <a:solidFill>
                            <a:srgbClr val="000000"/>
                          </a:solidFill>
                          <a:effectLst/>
                          <a:latin typeface="Arial"/>
                        </a:rPr>
                        <a:t>4507114</a:t>
                      </a:r>
                    </a:p>
                  </a:txBody>
                  <a:tcPr marL="12700" marR="12700" marT="1270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200" b="0" i="0" u="none" strike="noStrike" dirty="0">
                        <a:solidFill>
                          <a:srgbClr val="000000"/>
                        </a:solidFill>
                        <a:effectLst/>
                        <a:latin typeface="Arial"/>
                      </a:endParaRPr>
                    </a:p>
                  </a:txBody>
                  <a:tcPr marL="12700" marR="12700" marT="12700" marB="0" anchor="b">
                    <a:lnL>
                      <a:noFill/>
                    </a:lnL>
                    <a:lnR>
                      <a:noFill/>
                    </a:lnR>
                    <a:lnT w="6350" cap="flat" cmpd="sng" algn="ctr">
                      <a:solidFill>
                        <a:srgbClr val="000000"/>
                      </a:solidFill>
                      <a:prstDash val="solid"/>
                      <a:round/>
                      <a:headEnd type="none" w="med" len="med"/>
                      <a:tailEnd type="none" w="med" len="med"/>
                    </a:lnT>
                    <a:lnB>
                      <a:noFill/>
                    </a:lnB>
                  </a:tcPr>
                </a:tc>
              </a:tr>
            </a:tbl>
          </a:graphicData>
        </a:graphic>
      </p:graphicFrame>
    </p:spTree>
    <p:extLst>
      <p:ext uri="{BB962C8B-B14F-4D97-AF65-F5344CB8AC3E}">
        <p14:creationId xmlns:p14="http://schemas.microsoft.com/office/powerpoint/2010/main" val="358464953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Comparing ATAC-seq and DNA methylation with functional gene lists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250927850"/>
              </p:ext>
            </p:extLst>
          </p:nvPr>
        </p:nvGraphicFramePr>
        <p:xfrm>
          <a:off x="949515" y="2997602"/>
          <a:ext cx="2857500" cy="2346960"/>
        </p:xfrm>
        <a:graphic>
          <a:graphicData uri="http://schemas.openxmlformats.org/drawingml/2006/table">
            <a:tbl>
              <a:tblPr/>
              <a:tblGrid>
                <a:gridCol w="1371600"/>
                <a:gridCol w="1485900"/>
              </a:tblGrid>
              <a:tr h="190500">
                <a:tc>
                  <a:txBody>
                    <a:bodyPr/>
                    <a:lstStyle/>
                    <a:p>
                      <a:pPr algn="l" fontAlgn="b"/>
                      <a:r>
                        <a:rPr lang="en-US" sz="1200" b="1" i="0" u="none" strike="noStrike">
                          <a:solidFill>
                            <a:srgbClr val="000000"/>
                          </a:solidFill>
                          <a:effectLst/>
                          <a:latin typeface="Arial"/>
                        </a:rPr>
                        <a:t>More Open CarT+</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1" i="0" u="none" strike="noStrike">
                          <a:solidFill>
                            <a:srgbClr val="000000"/>
                          </a:solidFill>
                          <a:effectLst/>
                          <a:latin typeface="Arial"/>
                        </a:rPr>
                        <a:t>More Closed CarT+</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US" sz="1200" b="0" i="0" u="none" strike="noStrike">
                          <a:solidFill>
                            <a:srgbClr val="000000"/>
                          </a:solidFill>
                          <a:effectLst/>
                          <a:latin typeface="Arial"/>
                        </a:rPr>
                        <a:t>EOMES</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Arial"/>
                        </a:rPr>
                        <a:t>IL2RA</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sk-SK" sz="1200" b="0" i="0" u="none" strike="noStrike">
                          <a:solidFill>
                            <a:srgbClr val="000000"/>
                          </a:solidFill>
                          <a:effectLst/>
                          <a:latin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Arial"/>
                        </a:rPr>
                        <a:t>CCR4</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sk-SK" sz="1200" b="0" i="0" u="none" strike="noStrike">
                          <a:solidFill>
                            <a:srgbClr val="000000"/>
                          </a:solidFill>
                          <a:effectLst/>
                          <a:latin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Arial"/>
                        </a:rPr>
                        <a:t>PRDM1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sk-SK" sz="1200" b="0" i="0" u="none" strike="noStrike">
                          <a:solidFill>
                            <a:srgbClr val="000000"/>
                          </a:solidFill>
                          <a:effectLst/>
                          <a:latin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Arial"/>
                        </a:rPr>
                        <a:t>IL1RN</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sk-SK" sz="1200" b="0" i="0" u="none" strike="noStrike">
                          <a:solidFill>
                            <a:srgbClr val="000000"/>
                          </a:solidFill>
                          <a:effectLst/>
                          <a:latin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Arial"/>
                        </a:rPr>
                        <a:t>PTPRC</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sk-SK" sz="1200" b="0" i="0" u="none" strike="noStrike">
                          <a:solidFill>
                            <a:srgbClr val="000000"/>
                          </a:solidFill>
                          <a:effectLst/>
                          <a:latin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Arial"/>
                        </a:rPr>
                        <a:t>CCR7</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sk-SK" sz="1200" b="0" i="0" u="none" strike="noStrike">
                          <a:solidFill>
                            <a:srgbClr val="000000"/>
                          </a:solidFill>
                          <a:effectLst/>
                          <a:latin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Arial"/>
                        </a:rPr>
                        <a:t>EOMES</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sk-SK" sz="1200" b="0" i="0" u="none" strike="noStrike">
                          <a:solidFill>
                            <a:srgbClr val="000000"/>
                          </a:solidFill>
                          <a:effectLst/>
                          <a:latin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Arial"/>
                        </a:rPr>
                        <a:t>CTLA4</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sk-SK" sz="1200" b="0" i="0" u="none" strike="noStrike">
                          <a:solidFill>
                            <a:srgbClr val="000000"/>
                          </a:solidFill>
                          <a:effectLst/>
                          <a:latin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Arial"/>
                        </a:rPr>
                        <a:t>LAG3</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sk-SK" sz="1200" b="0" i="0" u="none" strike="noStrike">
                          <a:solidFill>
                            <a:srgbClr val="000000"/>
                          </a:solidFill>
                          <a:effectLst/>
                          <a:latin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Arial"/>
                        </a:rPr>
                        <a:t>IFNG</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sk-SK" sz="1200" b="0" i="0" u="none" strike="noStrike">
                          <a:solidFill>
                            <a:srgbClr val="000000"/>
                          </a:solidFill>
                          <a:effectLst/>
                          <a:latin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200" b="0" i="0" u="none" strike="noStrike" dirty="0">
                          <a:solidFill>
                            <a:srgbClr val="000000"/>
                          </a:solidFill>
                          <a:effectLst/>
                          <a:latin typeface="Arial"/>
                        </a:rPr>
                        <a:t>IL13</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5" name="TextBox 4"/>
          <p:cNvSpPr txBox="1"/>
          <p:nvPr/>
        </p:nvSpPr>
        <p:spPr>
          <a:xfrm>
            <a:off x="1531297" y="2554995"/>
            <a:ext cx="1693155" cy="369332"/>
          </a:xfrm>
          <a:prstGeom prst="rect">
            <a:avLst/>
          </a:prstGeom>
          <a:noFill/>
        </p:spPr>
        <p:txBody>
          <a:bodyPr wrap="square" rtlCol="0">
            <a:spAutoFit/>
          </a:bodyPr>
          <a:lstStyle/>
          <a:p>
            <a:pPr algn="ctr"/>
            <a:r>
              <a:rPr lang="en-US" b="1" dirty="0" smtClean="0">
                <a:solidFill>
                  <a:srgbClr val="FF0000"/>
                </a:solidFill>
              </a:rPr>
              <a:t>ATAC-seq</a:t>
            </a:r>
            <a:endParaRPr lang="en-US" b="1" dirty="0">
              <a:solidFill>
                <a:srgbClr val="FF0000"/>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3118996790"/>
              </p:ext>
            </p:extLst>
          </p:nvPr>
        </p:nvGraphicFramePr>
        <p:xfrm>
          <a:off x="4892274" y="3068600"/>
          <a:ext cx="2857500" cy="2346960"/>
        </p:xfrm>
        <a:graphic>
          <a:graphicData uri="http://schemas.openxmlformats.org/drawingml/2006/table">
            <a:tbl>
              <a:tblPr/>
              <a:tblGrid>
                <a:gridCol w="1371600"/>
                <a:gridCol w="1485900"/>
              </a:tblGrid>
              <a:tr h="190500">
                <a:tc>
                  <a:txBody>
                    <a:bodyPr/>
                    <a:lstStyle/>
                    <a:p>
                      <a:pPr algn="l" fontAlgn="b"/>
                      <a:r>
                        <a:rPr lang="en-US" sz="1200" b="1" i="0" u="none" strike="noStrike" dirty="0" err="1" smtClean="0">
                          <a:solidFill>
                            <a:srgbClr val="000000"/>
                          </a:solidFill>
                          <a:effectLst/>
                          <a:latin typeface="Arial"/>
                        </a:rPr>
                        <a:t>Hypomethylated</a:t>
                      </a:r>
                      <a:endParaRPr lang="en-US" sz="1200" b="1" i="0" u="none" strike="noStrike" dirty="0">
                        <a:solidFill>
                          <a:srgbClr val="000000"/>
                        </a:solidFill>
                        <a:effectLst/>
                        <a:latin typeface="Arial"/>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1" i="0" u="none" strike="noStrike" dirty="0" err="1" smtClean="0">
                          <a:solidFill>
                            <a:srgbClr val="000000"/>
                          </a:solidFill>
                          <a:effectLst/>
                          <a:latin typeface="Arial"/>
                        </a:rPr>
                        <a:t>Hypermethylated</a:t>
                      </a:r>
                      <a:endParaRPr lang="en-US" sz="1200" b="1" i="0" u="none" strike="noStrike" dirty="0">
                        <a:solidFill>
                          <a:srgbClr val="000000"/>
                        </a:solidFill>
                        <a:effectLst/>
                        <a:latin typeface="Arial"/>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endParaRPr lang="en-US" sz="1200" b="0" i="0" u="none" strike="noStrike" dirty="0">
                        <a:solidFill>
                          <a:srgbClr val="000000"/>
                        </a:solidFill>
                        <a:effectLst/>
                        <a:latin typeface="Arial"/>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smtClean="0">
                          <a:solidFill>
                            <a:srgbClr val="000000"/>
                          </a:solidFill>
                          <a:effectLst/>
                          <a:latin typeface="Arial"/>
                        </a:rPr>
                        <a:t>EOMES</a:t>
                      </a:r>
                      <a:endParaRPr lang="en-US" sz="1200" b="0" i="0" u="none" strike="noStrike" dirty="0">
                        <a:solidFill>
                          <a:srgbClr val="000000"/>
                        </a:solidFill>
                        <a:effectLst/>
                        <a:latin typeface="Arial"/>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sk-SK" sz="1200" b="0" i="0" u="none" strike="noStrike">
                          <a:solidFill>
                            <a:srgbClr val="000000"/>
                          </a:solidFill>
                          <a:effectLst/>
                          <a:latin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dirty="0">
                        <a:solidFill>
                          <a:srgbClr val="000000"/>
                        </a:solidFill>
                        <a:effectLst/>
                        <a:latin typeface="Arial"/>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sk-SK" sz="1200" b="0" i="0" u="none" strike="noStrike" dirty="0">
                          <a:solidFill>
                            <a:srgbClr val="000000"/>
                          </a:solidFill>
                          <a:effectLst/>
                          <a:latin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dirty="0">
                        <a:solidFill>
                          <a:srgbClr val="000000"/>
                        </a:solidFill>
                        <a:effectLst/>
                        <a:latin typeface="Arial"/>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sk-SK" sz="1200" b="0" i="0" u="none" strike="noStrike" dirty="0">
                          <a:solidFill>
                            <a:srgbClr val="000000"/>
                          </a:solidFill>
                          <a:effectLst/>
                          <a:latin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dirty="0">
                        <a:solidFill>
                          <a:srgbClr val="000000"/>
                        </a:solidFill>
                        <a:effectLst/>
                        <a:latin typeface="Arial"/>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sk-SK" sz="1200" b="0" i="0" u="none" strike="noStrike" dirty="0">
                          <a:solidFill>
                            <a:srgbClr val="000000"/>
                          </a:solidFill>
                          <a:effectLst/>
                          <a:latin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dirty="0">
                        <a:solidFill>
                          <a:srgbClr val="000000"/>
                        </a:solidFill>
                        <a:effectLst/>
                        <a:latin typeface="Arial"/>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sk-SK" sz="1200" b="0" i="0" u="none" strike="noStrike" dirty="0">
                          <a:solidFill>
                            <a:srgbClr val="000000"/>
                          </a:solidFill>
                          <a:effectLst/>
                          <a:latin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dirty="0">
                        <a:solidFill>
                          <a:srgbClr val="000000"/>
                        </a:solidFill>
                        <a:effectLst/>
                        <a:latin typeface="Arial"/>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sk-SK" sz="1200" b="0" i="0" u="none" strike="noStrike" dirty="0">
                          <a:solidFill>
                            <a:srgbClr val="000000"/>
                          </a:solidFill>
                          <a:effectLst/>
                          <a:latin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dirty="0">
                        <a:solidFill>
                          <a:srgbClr val="000000"/>
                        </a:solidFill>
                        <a:effectLst/>
                        <a:latin typeface="Arial"/>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sk-SK" sz="1200" b="0" i="0" u="none" strike="noStrike" dirty="0">
                          <a:solidFill>
                            <a:srgbClr val="000000"/>
                          </a:solidFill>
                          <a:effectLst/>
                          <a:latin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dirty="0">
                        <a:solidFill>
                          <a:srgbClr val="000000"/>
                        </a:solidFill>
                        <a:effectLst/>
                        <a:latin typeface="Arial"/>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sk-SK" sz="1200" b="0" i="0" u="none" strike="noStrike" dirty="0">
                          <a:solidFill>
                            <a:srgbClr val="000000"/>
                          </a:solidFill>
                          <a:effectLst/>
                          <a:latin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dirty="0">
                        <a:solidFill>
                          <a:srgbClr val="000000"/>
                        </a:solidFill>
                        <a:effectLst/>
                        <a:latin typeface="Arial"/>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sk-SK" sz="1200" b="0" i="0" u="none" strike="noStrike" dirty="0">
                          <a:solidFill>
                            <a:srgbClr val="000000"/>
                          </a:solidFill>
                          <a:effectLst/>
                          <a:latin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dirty="0">
                        <a:solidFill>
                          <a:srgbClr val="000000"/>
                        </a:solidFill>
                        <a:effectLst/>
                        <a:latin typeface="Arial"/>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sk-SK" sz="1200" b="0" i="0" u="none" strike="noStrike" dirty="0">
                          <a:solidFill>
                            <a:srgbClr val="000000"/>
                          </a:solidFill>
                          <a:effectLst/>
                          <a:latin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da-DK" sz="1200" b="0" i="0" u="none" strike="noStrike" dirty="0">
                        <a:solidFill>
                          <a:srgbClr val="000000"/>
                        </a:solidFill>
                        <a:effectLst/>
                        <a:latin typeface="Arial"/>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7" name="TextBox 6"/>
          <p:cNvSpPr txBox="1"/>
          <p:nvPr/>
        </p:nvSpPr>
        <p:spPr>
          <a:xfrm>
            <a:off x="5262411" y="2699268"/>
            <a:ext cx="2183624" cy="369332"/>
          </a:xfrm>
          <a:prstGeom prst="rect">
            <a:avLst/>
          </a:prstGeom>
          <a:noFill/>
        </p:spPr>
        <p:txBody>
          <a:bodyPr wrap="square" rtlCol="0">
            <a:spAutoFit/>
          </a:bodyPr>
          <a:lstStyle/>
          <a:p>
            <a:pPr algn="ctr"/>
            <a:r>
              <a:rPr lang="en-US" b="1" dirty="0" smtClean="0">
                <a:solidFill>
                  <a:srgbClr val="FF0000"/>
                </a:solidFill>
              </a:rPr>
              <a:t>DNA methylation</a:t>
            </a:r>
            <a:endParaRPr lang="en-US" b="1" dirty="0">
              <a:solidFill>
                <a:srgbClr val="FF0000"/>
              </a:solidFill>
            </a:endParaRPr>
          </a:p>
        </p:txBody>
      </p:sp>
    </p:spTree>
    <p:extLst>
      <p:ext uri="{BB962C8B-B14F-4D97-AF65-F5344CB8AC3E}">
        <p14:creationId xmlns:p14="http://schemas.microsoft.com/office/powerpoint/2010/main" val="47554781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Overlap between genes with significant ATAC and DNA methylation </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724789164"/>
              </p:ext>
            </p:extLst>
          </p:nvPr>
        </p:nvGraphicFramePr>
        <p:xfrm>
          <a:off x="5388843" y="1600203"/>
          <a:ext cx="2830087" cy="4525956"/>
        </p:xfrm>
        <a:graphic>
          <a:graphicData uri="http://schemas.openxmlformats.org/drawingml/2006/table">
            <a:tbl>
              <a:tblPr/>
              <a:tblGrid>
                <a:gridCol w="1371504"/>
                <a:gridCol w="1458583"/>
              </a:tblGrid>
              <a:tr h="167628">
                <a:tc>
                  <a:txBody>
                    <a:bodyPr/>
                    <a:lstStyle/>
                    <a:p>
                      <a:pPr algn="l" fontAlgn="b"/>
                      <a:r>
                        <a:rPr lang="en-US" sz="1000" b="0" i="0" u="none" strike="noStrike">
                          <a:solidFill>
                            <a:srgbClr val="000000"/>
                          </a:solidFill>
                          <a:effectLst/>
                          <a:latin typeface="Arial"/>
                        </a:rPr>
                        <a:t>Hyper and More Open</a:t>
                      </a:r>
                    </a:p>
                  </a:txBody>
                  <a:tcPr marL="10885" marR="10885" marT="10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a:rPr>
                        <a:t>Hyper and More Closed</a:t>
                      </a:r>
                    </a:p>
                  </a:txBody>
                  <a:tcPr marL="10885" marR="10885" marT="10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7628">
                <a:tc>
                  <a:txBody>
                    <a:bodyPr/>
                    <a:lstStyle/>
                    <a:p>
                      <a:pPr algn="l" fontAlgn="b"/>
                      <a:r>
                        <a:rPr lang="en-US" sz="1000" b="0" i="0" u="none" strike="noStrike">
                          <a:solidFill>
                            <a:srgbClr val="000000"/>
                          </a:solidFill>
                          <a:effectLst/>
                          <a:latin typeface="Arial"/>
                        </a:rPr>
                        <a:t>SPRY2</a:t>
                      </a:r>
                    </a:p>
                  </a:txBody>
                  <a:tcPr marL="10885" marR="10885" marT="10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1000" b="0" i="0" u="none" strike="noStrike">
                          <a:solidFill>
                            <a:srgbClr val="000000"/>
                          </a:solidFill>
                          <a:effectLst/>
                          <a:latin typeface="Arial"/>
                        </a:rPr>
                        <a:t>KLF10</a:t>
                      </a:r>
                    </a:p>
                  </a:txBody>
                  <a:tcPr marL="10885" marR="10885" marT="10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7628">
                <a:tc>
                  <a:txBody>
                    <a:bodyPr/>
                    <a:lstStyle/>
                    <a:p>
                      <a:pPr algn="l" fontAlgn="b"/>
                      <a:r>
                        <a:rPr lang="en-US" sz="1000" b="0" i="0" u="none" strike="noStrike">
                          <a:solidFill>
                            <a:srgbClr val="000000"/>
                          </a:solidFill>
                          <a:effectLst/>
                          <a:latin typeface="Arial"/>
                        </a:rPr>
                        <a:t>PITRM1</a:t>
                      </a:r>
                    </a:p>
                  </a:txBody>
                  <a:tcPr marL="10885" marR="10885" marT="10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a:rPr>
                        <a:t>LDLRAD4</a:t>
                      </a:r>
                    </a:p>
                  </a:txBody>
                  <a:tcPr marL="10885" marR="10885" marT="10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7628">
                <a:tc>
                  <a:txBody>
                    <a:bodyPr/>
                    <a:lstStyle/>
                    <a:p>
                      <a:pPr algn="l" fontAlgn="b"/>
                      <a:r>
                        <a:rPr lang="pt-BR" sz="1000" b="0" i="0" u="none" strike="noStrike">
                          <a:solidFill>
                            <a:srgbClr val="000000"/>
                          </a:solidFill>
                          <a:effectLst/>
                          <a:latin typeface="Arial"/>
                        </a:rPr>
                        <a:t>CCDC174</a:t>
                      </a:r>
                    </a:p>
                  </a:txBody>
                  <a:tcPr marL="10885" marR="10885" marT="10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a:rPr>
                        <a:t>ITGB1</a:t>
                      </a:r>
                    </a:p>
                  </a:txBody>
                  <a:tcPr marL="10885" marR="10885" marT="10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7628">
                <a:tc>
                  <a:txBody>
                    <a:bodyPr/>
                    <a:lstStyle/>
                    <a:p>
                      <a:pPr algn="l" fontAlgn="b"/>
                      <a:r>
                        <a:rPr lang="en-US" sz="1000" b="0" i="0" u="none" strike="noStrike">
                          <a:solidFill>
                            <a:srgbClr val="000000"/>
                          </a:solidFill>
                          <a:effectLst/>
                          <a:latin typeface="Arial"/>
                        </a:rPr>
                        <a:t>ITGB1</a:t>
                      </a:r>
                    </a:p>
                  </a:txBody>
                  <a:tcPr marL="10885" marR="10885" marT="10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a:rPr>
                        <a:t>NBPF25P</a:t>
                      </a:r>
                    </a:p>
                  </a:txBody>
                  <a:tcPr marL="10885" marR="10885" marT="10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7628">
                <a:tc>
                  <a:txBody>
                    <a:bodyPr/>
                    <a:lstStyle/>
                    <a:p>
                      <a:pPr algn="l" fontAlgn="b"/>
                      <a:r>
                        <a:rPr lang="en-US" sz="1000" b="0" i="0" u="none" strike="noStrike">
                          <a:solidFill>
                            <a:srgbClr val="000000"/>
                          </a:solidFill>
                          <a:effectLst/>
                          <a:latin typeface="Arial"/>
                        </a:rPr>
                        <a:t>ARHGAP22</a:t>
                      </a:r>
                    </a:p>
                  </a:txBody>
                  <a:tcPr marL="10885" marR="10885" marT="10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a:rPr>
                        <a:t>GCNT4</a:t>
                      </a:r>
                    </a:p>
                  </a:txBody>
                  <a:tcPr marL="10885" marR="10885" marT="10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7628">
                <a:tc>
                  <a:txBody>
                    <a:bodyPr/>
                    <a:lstStyle/>
                    <a:p>
                      <a:pPr algn="l" fontAlgn="b"/>
                      <a:r>
                        <a:rPr lang="en-US" sz="1000" b="0" i="0" u="none" strike="noStrike">
                          <a:solidFill>
                            <a:srgbClr val="000000"/>
                          </a:solidFill>
                          <a:effectLst/>
                          <a:latin typeface="Arial"/>
                        </a:rPr>
                        <a:t>KIZ</a:t>
                      </a:r>
                    </a:p>
                  </a:txBody>
                  <a:tcPr marL="10885" marR="10885" marT="10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a:rPr>
                        <a:t>NCK2</a:t>
                      </a:r>
                    </a:p>
                  </a:txBody>
                  <a:tcPr marL="10885" marR="10885" marT="10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7628">
                <a:tc>
                  <a:txBody>
                    <a:bodyPr/>
                    <a:lstStyle/>
                    <a:p>
                      <a:pPr algn="l" fontAlgn="b"/>
                      <a:r>
                        <a:rPr lang="de-DE" sz="1000" b="0" i="0" u="none" strike="noStrike">
                          <a:solidFill>
                            <a:srgbClr val="000000"/>
                          </a:solidFill>
                          <a:effectLst/>
                          <a:latin typeface="Arial"/>
                        </a:rPr>
                        <a:t>RNU6-16P</a:t>
                      </a:r>
                    </a:p>
                  </a:txBody>
                  <a:tcPr marL="10885" marR="10885" marT="10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a:rPr>
                        <a:t>PTPRG</a:t>
                      </a:r>
                    </a:p>
                  </a:txBody>
                  <a:tcPr marL="10885" marR="10885" marT="10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7628">
                <a:tc>
                  <a:txBody>
                    <a:bodyPr/>
                    <a:lstStyle/>
                    <a:p>
                      <a:pPr algn="l" fontAlgn="b"/>
                      <a:r>
                        <a:rPr lang="is-IS" sz="1000" b="0" i="0" u="none" strike="noStrike">
                          <a:solidFill>
                            <a:srgbClr val="000000"/>
                          </a:solidFill>
                          <a:effectLst/>
                          <a:latin typeface="Arial"/>
                        </a:rPr>
                        <a:t>LINC00461</a:t>
                      </a:r>
                    </a:p>
                  </a:txBody>
                  <a:tcPr marL="10885" marR="10885" marT="10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a:rPr>
                        <a:t>TLDC1</a:t>
                      </a:r>
                    </a:p>
                  </a:txBody>
                  <a:tcPr marL="10885" marR="10885" marT="10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7628">
                <a:tc>
                  <a:txBody>
                    <a:bodyPr/>
                    <a:lstStyle/>
                    <a:p>
                      <a:pPr algn="l" fontAlgn="b"/>
                      <a:r>
                        <a:rPr lang="en-US" sz="1000" b="0" i="0" u="none" strike="noStrike">
                          <a:solidFill>
                            <a:srgbClr val="000000"/>
                          </a:solidFill>
                          <a:effectLst/>
                          <a:latin typeface="Arial"/>
                        </a:rPr>
                        <a:t>PRSS8</a:t>
                      </a:r>
                    </a:p>
                  </a:txBody>
                  <a:tcPr marL="10885" marR="10885" marT="10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a:rPr>
                        <a:t>PRDM14</a:t>
                      </a:r>
                    </a:p>
                  </a:txBody>
                  <a:tcPr marL="10885" marR="10885" marT="10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7628">
                <a:tc>
                  <a:txBody>
                    <a:bodyPr/>
                    <a:lstStyle/>
                    <a:p>
                      <a:pPr algn="l" fontAlgn="b"/>
                      <a:r>
                        <a:rPr lang="en-US" sz="1000" b="0" i="0" u="none" strike="noStrike">
                          <a:solidFill>
                            <a:srgbClr val="000000"/>
                          </a:solidFill>
                          <a:effectLst/>
                          <a:latin typeface="Arial"/>
                        </a:rPr>
                        <a:t>TLDC1</a:t>
                      </a:r>
                    </a:p>
                  </a:txBody>
                  <a:tcPr marL="10885" marR="10885" marT="10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s-IS" sz="1000" b="0" i="0" u="none" strike="noStrike">
                          <a:solidFill>
                            <a:srgbClr val="000000"/>
                          </a:solidFill>
                          <a:effectLst/>
                          <a:latin typeface="Arial"/>
                        </a:rPr>
                        <a:t>G0S2</a:t>
                      </a:r>
                    </a:p>
                  </a:txBody>
                  <a:tcPr marL="10885" marR="10885" marT="10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7628">
                <a:tc>
                  <a:txBody>
                    <a:bodyPr/>
                    <a:lstStyle/>
                    <a:p>
                      <a:pPr algn="l" fontAlgn="b"/>
                      <a:r>
                        <a:rPr lang="en-US" sz="1000" b="0" i="0" u="none" strike="noStrike">
                          <a:solidFill>
                            <a:srgbClr val="000000"/>
                          </a:solidFill>
                          <a:effectLst/>
                          <a:latin typeface="Arial"/>
                        </a:rPr>
                        <a:t>L3MBTL1</a:t>
                      </a:r>
                    </a:p>
                  </a:txBody>
                  <a:tcPr marL="10885" marR="10885" marT="10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a:rPr>
                        <a:t>SAMD5</a:t>
                      </a:r>
                    </a:p>
                  </a:txBody>
                  <a:tcPr marL="10885" marR="10885" marT="10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7628">
                <a:tc>
                  <a:txBody>
                    <a:bodyPr/>
                    <a:lstStyle/>
                    <a:p>
                      <a:pPr algn="l" fontAlgn="b"/>
                      <a:r>
                        <a:rPr lang="en-US" sz="1000" b="0" i="0" u="none" strike="noStrike">
                          <a:solidFill>
                            <a:srgbClr val="000000"/>
                          </a:solidFill>
                          <a:effectLst/>
                          <a:latin typeface="Arial"/>
                        </a:rPr>
                        <a:t>EGR4</a:t>
                      </a:r>
                    </a:p>
                  </a:txBody>
                  <a:tcPr marL="10885" marR="10885" marT="10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a:rPr>
                        <a:t>PTPN14</a:t>
                      </a:r>
                    </a:p>
                  </a:txBody>
                  <a:tcPr marL="10885" marR="10885" marT="10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7628">
                <a:tc>
                  <a:txBody>
                    <a:bodyPr/>
                    <a:lstStyle/>
                    <a:p>
                      <a:pPr algn="l" fontAlgn="b"/>
                      <a:r>
                        <a:rPr lang="en-US" sz="1000" b="0" i="0" u="none" strike="noStrike">
                          <a:solidFill>
                            <a:srgbClr val="000000"/>
                          </a:solidFill>
                          <a:effectLst/>
                          <a:latin typeface="Arial"/>
                        </a:rPr>
                        <a:t>TRPS1</a:t>
                      </a:r>
                    </a:p>
                  </a:txBody>
                  <a:tcPr marL="10885" marR="10885" marT="10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a:rPr>
                        <a:t>ITGA2</a:t>
                      </a:r>
                    </a:p>
                  </a:txBody>
                  <a:tcPr marL="10885" marR="10885" marT="10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7628">
                <a:tc>
                  <a:txBody>
                    <a:bodyPr/>
                    <a:lstStyle/>
                    <a:p>
                      <a:pPr algn="l" fontAlgn="b"/>
                      <a:r>
                        <a:rPr lang="en-US" sz="1000" b="0" i="0" u="none" strike="noStrike">
                          <a:solidFill>
                            <a:srgbClr val="000000"/>
                          </a:solidFill>
                          <a:effectLst/>
                          <a:latin typeface="Arial"/>
                        </a:rPr>
                        <a:t>ITGA2</a:t>
                      </a:r>
                    </a:p>
                  </a:txBody>
                  <a:tcPr marL="10885" marR="10885" marT="10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a:rPr>
                        <a:t>PPP1R3G</a:t>
                      </a:r>
                    </a:p>
                  </a:txBody>
                  <a:tcPr marL="10885" marR="10885" marT="10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7628">
                <a:tc>
                  <a:txBody>
                    <a:bodyPr/>
                    <a:lstStyle/>
                    <a:p>
                      <a:pPr algn="l" fontAlgn="b"/>
                      <a:r>
                        <a:rPr lang="en-US" sz="1000" b="0" i="0" u="none" strike="noStrike">
                          <a:solidFill>
                            <a:srgbClr val="000000"/>
                          </a:solidFill>
                          <a:effectLst/>
                          <a:latin typeface="Arial"/>
                        </a:rPr>
                        <a:t>TEF</a:t>
                      </a:r>
                    </a:p>
                  </a:txBody>
                  <a:tcPr marL="10885" marR="10885" marT="10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a:rPr>
                        <a:t>NLRP6</a:t>
                      </a:r>
                    </a:p>
                  </a:txBody>
                  <a:tcPr marL="10885" marR="10885" marT="10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7628">
                <a:tc>
                  <a:txBody>
                    <a:bodyPr/>
                    <a:lstStyle/>
                    <a:p>
                      <a:pPr algn="l" fontAlgn="b"/>
                      <a:r>
                        <a:rPr lang="en-US" sz="1000" b="0" i="0" u="none" strike="noStrike">
                          <a:solidFill>
                            <a:srgbClr val="000000"/>
                          </a:solidFill>
                          <a:effectLst/>
                          <a:latin typeface="Arial"/>
                        </a:rPr>
                        <a:t>SOGA1</a:t>
                      </a:r>
                    </a:p>
                  </a:txBody>
                  <a:tcPr marL="10885" marR="10885" marT="10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a:rPr>
                        <a:t>TRIM36</a:t>
                      </a:r>
                    </a:p>
                  </a:txBody>
                  <a:tcPr marL="10885" marR="10885" marT="10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7628">
                <a:tc>
                  <a:txBody>
                    <a:bodyPr/>
                    <a:lstStyle/>
                    <a:p>
                      <a:pPr algn="l" fontAlgn="b"/>
                      <a:r>
                        <a:rPr lang="en-US" sz="1000" b="0" i="0" u="none" strike="noStrike">
                          <a:solidFill>
                            <a:srgbClr val="000000"/>
                          </a:solidFill>
                          <a:effectLst/>
                          <a:latin typeface="Arial"/>
                        </a:rPr>
                        <a:t>EPHB1</a:t>
                      </a:r>
                    </a:p>
                  </a:txBody>
                  <a:tcPr marL="10885" marR="10885" marT="10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s-IS" sz="1000" b="0" i="0" u="none" strike="noStrike">
                          <a:solidFill>
                            <a:srgbClr val="000000"/>
                          </a:solidFill>
                          <a:effectLst/>
                          <a:latin typeface="Arial"/>
                        </a:rPr>
                        <a:t>CD226</a:t>
                      </a:r>
                    </a:p>
                  </a:txBody>
                  <a:tcPr marL="10885" marR="10885" marT="10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7628">
                <a:tc>
                  <a:txBody>
                    <a:bodyPr/>
                    <a:lstStyle/>
                    <a:p>
                      <a:pPr algn="l" fontAlgn="b"/>
                      <a:r>
                        <a:rPr lang="en-US" sz="1000" b="0" i="0" u="none" strike="noStrike">
                          <a:solidFill>
                            <a:srgbClr val="000000"/>
                          </a:solidFill>
                          <a:effectLst/>
                          <a:latin typeface="Arial"/>
                        </a:rPr>
                        <a:t>CRB2</a:t>
                      </a:r>
                    </a:p>
                  </a:txBody>
                  <a:tcPr marL="10885" marR="10885" marT="10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a:rPr>
                        <a:t>NFATC2</a:t>
                      </a:r>
                    </a:p>
                  </a:txBody>
                  <a:tcPr marL="10885" marR="10885" marT="10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7628">
                <a:tc>
                  <a:txBody>
                    <a:bodyPr/>
                    <a:lstStyle/>
                    <a:p>
                      <a:pPr algn="l" fontAlgn="b"/>
                      <a:r>
                        <a:rPr lang="es-ES_tradnl" sz="1000" b="0" i="0" u="none" strike="noStrike">
                          <a:solidFill>
                            <a:srgbClr val="000000"/>
                          </a:solidFill>
                          <a:effectLst/>
                          <a:latin typeface="Arial"/>
                        </a:rPr>
                        <a:t>LOC100507316</a:t>
                      </a:r>
                    </a:p>
                  </a:txBody>
                  <a:tcPr marL="10885" marR="10885" marT="10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a:rPr>
                        <a:t>EHD1</a:t>
                      </a:r>
                    </a:p>
                  </a:txBody>
                  <a:tcPr marL="10885" marR="10885" marT="10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7628">
                <a:tc>
                  <a:txBody>
                    <a:bodyPr/>
                    <a:lstStyle/>
                    <a:p>
                      <a:pPr algn="l" fontAlgn="b"/>
                      <a:r>
                        <a:rPr lang="en-US" sz="1000" b="0" i="0" u="none" strike="noStrike">
                          <a:solidFill>
                            <a:srgbClr val="000000"/>
                          </a:solidFill>
                          <a:effectLst/>
                          <a:latin typeface="Arial"/>
                        </a:rPr>
                        <a:t>PRDM13</a:t>
                      </a:r>
                    </a:p>
                  </a:txBody>
                  <a:tcPr marL="10885" marR="10885" marT="10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000" b="0" i="0" u="none" strike="noStrike">
                          <a:solidFill>
                            <a:srgbClr val="000000"/>
                          </a:solidFill>
                          <a:effectLst/>
                          <a:latin typeface="Arial"/>
                        </a:rPr>
                        <a:t>GPR132</a:t>
                      </a:r>
                    </a:p>
                  </a:txBody>
                  <a:tcPr marL="10885" marR="10885" marT="10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7628">
                <a:tc>
                  <a:txBody>
                    <a:bodyPr/>
                    <a:lstStyle/>
                    <a:p>
                      <a:pPr algn="l" fontAlgn="b"/>
                      <a:r>
                        <a:rPr lang="en-US" sz="1000" b="0" i="0" u="none" strike="noStrike">
                          <a:solidFill>
                            <a:srgbClr val="000000"/>
                          </a:solidFill>
                          <a:effectLst/>
                          <a:latin typeface="Arial"/>
                        </a:rPr>
                        <a:t>EOMES</a:t>
                      </a:r>
                    </a:p>
                  </a:txBody>
                  <a:tcPr marL="10885" marR="10885" marT="10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a:rPr>
                        <a:t>KANK3</a:t>
                      </a:r>
                    </a:p>
                  </a:txBody>
                  <a:tcPr marL="10885" marR="10885" marT="10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7628">
                <a:tc>
                  <a:txBody>
                    <a:bodyPr/>
                    <a:lstStyle/>
                    <a:p>
                      <a:pPr algn="l" fontAlgn="b"/>
                      <a:r>
                        <a:rPr lang="en-US" sz="1000" b="0" i="0" u="none" strike="noStrike">
                          <a:solidFill>
                            <a:srgbClr val="000000"/>
                          </a:solidFill>
                          <a:effectLst/>
                          <a:latin typeface="Arial"/>
                        </a:rPr>
                        <a:t>RPLP1</a:t>
                      </a:r>
                    </a:p>
                  </a:txBody>
                  <a:tcPr marL="10885" marR="10885" marT="10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a:rPr>
                        <a:t>EOMES</a:t>
                      </a:r>
                    </a:p>
                  </a:txBody>
                  <a:tcPr marL="10885" marR="10885" marT="10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7628">
                <a:tc>
                  <a:txBody>
                    <a:bodyPr/>
                    <a:lstStyle/>
                    <a:p>
                      <a:pPr algn="l" fontAlgn="b"/>
                      <a:r>
                        <a:rPr lang="en-US" sz="1000" b="0" i="0" u="none" strike="noStrike">
                          <a:solidFill>
                            <a:srgbClr val="000000"/>
                          </a:solidFill>
                          <a:effectLst/>
                          <a:latin typeface="Arial"/>
                        </a:rPr>
                        <a:t>RAET1K</a:t>
                      </a:r>
                    </a:p>
                  </a:txBody>
                  <a:tcPr marL="10885" marR="10885" marT="10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a:rPr>
                        <a:t>PPP2R5C</a:t>
                      </a:r>
                    </a:p>
                  </a:txBody>
                  <a:tcPr marL="10885" marR="10885" marT="10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7628">
                <a:tc>
                  <a:txBody>
                    <a:bodyPr/>
                    <a:lstStyle/>
                    <a:p>
                      <a:pPr algn="l" fontAlgn="b"/>
                      <a:r>
                        <a:rPr lang="cs-CZ" sz="1000" b="1" i="0" u="none" strike="noStrike">
                          <a:solidFill>
                            <a:srgbClr val="FF0000"/>
                          </a:solidFill>
                          <a:effectLst/>
                          <a:latin typeface="Arial"/>
                        </a:rPr>
                        <a:t>23/783</a:t>
                      </a:r>
                    </a:p>
                  </a:txBody>
                  <a:tcPr marL="10885" marR="10885" marT="10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a:rPr>
                        <a:t>DUSP4</a:t>
                      </a:r>
                    </a:p>
                  </a:txBody>
                  <a:tcPr marL="10885" marR="10885" marT="10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7628">
                <a:tc>
                  <a:txBody>
                    <a:bodyPr/>
                    <a:lstStyle/>
                    <a:p>
                      <a:pPr algn="l" fontAlgn="b"/>
                      <a:r>
                        <a:rPr lang="sk-SK" sz="1000" b="0" i="0" u="none" strike="noStrike">
                          <a:solidFill>
                            <a:srgbClr val="000000"/>
                          </a:solidFill>
                          <a:effectLst/>
                          <a:latin typeface="Arial"/>
                        </a:rPr>
                        <a:t> </a:t>
                      </a:r>
                    </a:p>
                  </a:txBody>
                  <a:tcPr marL="10885" marR="10885" marT="10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a:rPr>
                        <a:t>INPP4B</a:t>
                      </a:r>
                    </a:p>
                  </a:txBody>
                  <a:tcPr marL="10885" marR="10885" marT="10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7628">
                <a:tc>
                  <a:txBody>
                    <a:bodyPr/>
                    <a:lstStyle/>
                    <a:p>
                      <a:pPr algn="l" fontAlgn="b"/>
                      <a:r>
                        <a:rPr lang="sk-SK" sz="1000" b="0" i="0" u="none" strike="noStrike">
                          <a:solidFill>
                            <a:srgbClr val="000000"/>
                          </a:solidFill>
                          <a:effectLst/>
                          <a:latin typeface="Arial"/>
                        </a:rPr>
                        <a:t> </a:t>
                      </a:r>
                    </a:p>
                  </a:txBody>
                  <a:tcPr marL="10885" marR="10885" marT="10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1000" b="1" i="0" u="none" strike="noStrike" dirty="0">
                          <a:solidFill>
                            <a:srgbClr val="FF0000"/>
                          </a:solidFill>
                          <a:effectLst/>
                          <a:latin typeface="Arial"/>
                        </a:rPr>
                        <a:t>25/1222</a:t>
                      </a:r>
                    </a:p>
                  </a:txBody>
                  <a:tcPr marL="10885" marR="10885" marT="10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437132700"/>
              </p:ext>
            </p:extLst>
          </p:nvPr>
        </p:nvGraphicFramePr>
        <p:xfrm>
          <a:off x="1486116" y="1600203"/>
          <a:ext cx="3085884" cy="4683024"/>
        </p:xfrm>
        <a:graphic>
          <a:graphicData uri="http://schemas.openxmlformats.org/drawingml/2006/table">
            <a:tbl>
              <a:tblPr/>
              <a:tblGrid>
                <a:gridCol w="1493960"/>
                <a:gridCol w="1591924"/>
              </a:tblGrid>
              <a:tr h="188582">
                <a:tc>
                  <a:txBody>
                    <a:bodyPr/>
                    <a:lstStyle/>
                    <a:p>
                      <a:pPr algn="l" fontAlgn="b"/>
                      <a:r>
                        <a:rPr lang="en-US" sz="1200" b="0" i="0" u="none" strike="noStrike">
                          <a:solidFill>
                            <a:srgbClr val="000000"/>
                          </a:solidFill>
                          <a:effectLst/>
                          <a:latin typeface="Arial"/>
                        </a:rPr>
                        <a:t>Hypo and More Open</a:t>
                      </a:r>
                    </a:p>
                  </a:txBody>
                  <a:tcPr marL="12246" marR="12246" marT="122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Arial"/>
                        </a:rPr>
                        <a:t>Hypo and More Closed</a:t>
                      </a:r>
                    </a:p>
                  </a:txBody>
                  <a:tcPr marL="12246" marR="12246" marT="122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582">
                <a:tc>
                  <a:txBody>
                    <a:bodyPr/>
                    <a:lstStyle/>
                    <a:p>
                      <a:pPr algn="l" fontAlgn="b"/>
                      <a:r>
                        <a:rPr lang="pt-BR" sz="1200" b="0" i="0" u="none" strike="noStrike">
                          <a:solidFill>
                            <a:srgbClr val="000000"/>
                          </a:solidFill>
                          <a:effectLst/>
                          <a:latin typeface="Arial"/>
                        </a:rPr>
                        <a:t>MCM10</a:t>
                      </a:r>
                    </a:p>
                  </a:txBody>
                  <a:tcPr marL="12246" marR="12246" marT="122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Arial"/>
                        </a:rPr>
                        <a:t>INSIG1</a:t>
                      </a:r>
                    </a:p>
                  </a:txBody>
                  <a:tcPr marL="12246" marR="12246" marT="122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582">
                <a:tc>
                  <a:txBody>
                    <a:bodyPr/>
                    <a:lstStyle/>
                    <a:p>
                      <a:pPr algn="l" fontAlgn="b"/>
                      <a:r>
                        <a:rPr lang="is-IS" sz="1200" b="0" i="0" u="none" strike="noStrike">
                          <a:solidFill>
                            <a:srgbClr val="000000"/>
                          </a:solidFill>
                          <a:effectLst/>
                          <a:latin typeface="Arial"/>
                        </a:rPr>
                        <a:t>LINC00221</a:t>
                      </a:r>
                    </a:p>
                  </a:txBody>
                  <a:tcPr marL="12246" marR="12246" marT="122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200" b="0" i="0" u="none" strike="noStrike">
                          <a:solidFill>
                            <a:srgbClr val="000000"/>
                          </a:solidFill>
                          <a:effectLst/>
                          <a:latin typeface="Arial"/>
                        </a:rPr>
                        <a:t>OR1F1</a:t>
                      </a:r>
                    </a:p>
                  </a:txBody>
                  <a:tcPr marL="12246" marR="12246" marT="122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582">
                <a:tc>
                  <a:txBody>
                    <a:bodyPr/>
                    <a:lstStyle/>
                    <a:p>
                      <a:pPr algn="l" fontAlgn="b"/>
                      <a:r>
                        <a:rPr lang="en-US" sz="1200" b="0" i="0" u="none" strike="noStrike">
                          <a:solidFill>
                            <a:srgbClr val="000000"/>
                          </a:solidFill>
                          <a:effectLst/>
                          <a:latin typeface="Arial"/>
                        </a:rPr>
                        <a:t>NUPL1</a:t>
                      </a:r>
                    </a:p>
                  </a:txBody>
                  <a:tcPr marL="12246" marR="12246" marT="122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200" b="0" i="0" u="none" strike="noStrike">
                          <a:solidFill>
                            <a:srgbClr val="000000"/>
                          </a:solidFill>
                          <a:effectLst/>
                          <a:latin typeface="Arial"/>
                        </a:rPr>
                        <a:t>LINC01257</a:t>
                      </a:r>
                    </a:p>
                  </a:txBody>
                  <a:tcPr marL="12246" marR="12246" marT="122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582">
                <a:tc>
                  <a:txBody>
                    <a:bodyPr/>
                    <a:lstStyle/>
                    <a:p>
                      <a:pPr algn="l" fontAlgn="b"/>
                      <a:r>
                        <a:rPr lang="en-US" sz="1200" b="0" i="0" u="none" strike="noStrike">
                          <a:solidFill>
                            <a:srgbClr val="000000"/>
                          </a:solidFill>
                          <a:effectLst/>
                          <a:latin typeface="Arial"/>
                        </a:rPr>
                        <a:t>CST7</a:t>
                      </a:r>
                    </a:p>
                  </a:txBody>
                  <a:tcPr marL="12246" marR="12246" marT="122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1200" b="0" i="0" u="none" strike="noStrike">
                          <a:solidFill>
                            <a:srgbClr val="000000"/>
                          </a:solidFill>
                          <a:effectLst/>
                          <a:latin typeface="Arial"/>
                        </a:rPr>
                        <a:t>ZC3H12D</a:t>
                      </a:r>
                    </a:p>
                  </a:txBody>
                  <a:tcPr marL="12246" marR="12246" marT="122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582">
                <a:tc>
                  <a:txBody>
                    <a:bodyPr/>
                    <a:lstStyle/>
                    <a:p>
                      <a:pPr algn="l" fontAlgn="b"/>
                      <a:r>
                        <a:rPr lang="en-US" sz="1200" b="0" i="0" u="none" strike="noStrike">
                          <a:solidFill>
                            <a:srgbClr val="000000"/>
                          </a:solidFill>
                          <a:effectLst/>
                          <a:latin typeface="Arial"/>
                        </a:rPr>
                        <a:t>CTU1</a:t>
                      </a:r>
                    </a:p>
                  </a:txBody>
                  <a:tcPr marL="12246" marR="12246" marT="122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_tradnl" sz="1200" b="0" i="0" u="none" strike="noStrike">
                          <a:solidFill>
                            <a:srgbClr val="000000"/>
                          </a:solidFill>
                          <a:effectLst/>
                          <a:latin typeface="Arial"/>
                        </a:rPr>
                        <a:t>LOC728613</a:t>
                      </a:r>
                    </a:p>
                  </a:txBody>
                  <a:tcPr marL="12246" marR="12246" marT="122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582">
                <a:tc>
                  <a:txBody>
                    <a:bodyPr/>
                    <a:lstStyle/>
                    <a:p>
                      <a:pPr algn="l" fontAlgn="b"/>
                      <a:r>
                        <a:rPr lang="en-US" sz="1200" b="0" i="0" u="none" strike="noStrike">
                          <a:solidFill>
                            <a:srgbClr val="000000"/>
                          </a:solidFill>
                          <a:effectLst/>
                          <a:latin typeface="Arial"/>
                        </a:rPr>
                        <a:t>CYTH2</a:t>
                      </a:r>
                    </a:p>
                  </a:txBody>
                  <a:tcPr marL="12246" marR="12246" marT="122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Arial"/>
                        </a:rPr>
                        <a:t>MCOLN2</a:t>
                      </a:r>
                    </a:p>
                  </a:txBody>
                  <a:tcPr marL="12246" marR="12246" marT="122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582">
                <a:tc>
                  <a:txBody>
                    <a:bodyPr/>
                    <a:lstStyle/>
                    <a:p>
                      <a:pPr algn="l" fontAlgn="b"/>
                      <a:r>
                        <a:rPr lang="en-US" sz="1200" b="0" i="0" u="none" strike="noStrike">
                          <a:solidFill>
                            <a:srgbClr val="000000"/>
                          </a:solidFill>
                          <a:effectLst/>
                          <a:latin typeface="Arial"/>
                        </a:rPr>
                        <a:t>EGLN3</a:t>
                      </a:r>
                    </a:p>
                  </a:txBody>
                  <a:tcPr marL="12246" marR="12246" marT="122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b-NO" sz="1200" b="0" i="0" u="none" strike="noStrike">
                          <a:solidFill>
                            <a:srgbClr val="000000"/>
                          </a:solidFill>
                          <a:effectLst/>
                          <a:latin typeface="Arial"/>
                        </a:rPr>
                        <a:t>WT1</a:t>
                      </a:r>
                    </a:p>
                  </a:txBody>
                  <a:tcPr marL="12246" marR="12246" marT="122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582">
                <a:tc>
                  <a:txBody>
                    <a:bodyPr/>
                    <a:lstStyle/>
                    <a:p>
                      <a:pPr algn="l" fontAlgn="b"/>
                      <a:r>
                        <a:rPr lang="en-US" sz="1200" b="0" i="0" u="none" strike="noStrike">
                          <a:solidFill>
                            <a:srgbClr val="000000"/>
                          </a:solidFill>
                          <a:effectLst/>
                          <a:latin typeface="Arial"/>
                        </a:rPr>
                        <a:t>CAMTA1</a:t>
                      </a:r>
                    </a:p>
                  </a:txBody>
                  <a:tcPr marL="12246" marR="12246" marT="122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Arial"/>
                        </a:rPr>
                        <a:t>LRRFIP1</a:t>
                      </a:r>
                    </a:p>
                  </a:txBody>
                  <a:tcPr marL="12246" marR="12246" marT="122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582">
                <a:tc>
                  <a:txBody>
                    <a:bodyPr/>
                    <a:lstStyle/>
                    <a:p>
                      <a:pPr algn="l" fontAlgn="b"/>
                      <a:r>
                        <a:rPr lang="cs-CZ" sz="1200" b="1" i="0" u="none" strike="noStrike">
                          <a:solidFill>
                            <a:srgbClr val="FF0000"/>
                          </a:solidFill>
                          <a:effectLst/>
                          <a:latin typeface="Arial"/>
                        </a:rPr>
                        <a:t>8/783</a:t>
                      </a:r>
                    </a:p>
                  </a:txBody>
                  <a:tcPr marL="12246" marR="12246" marT="122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Arial"/>
                        </a:rPr>
                        <a:t>ARHGEF3</a:t>
                      </a:r>
                    </a:p>
                  </a:txBody>
                  <a:tcPr marL="12246" marR="12246" marT="122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582">
                <a:tc>
                  <a:txBody>
                    <a:bodyPr/>
                    <a:lstStyle/>
                    <a:p>
                      <a:pPr algn="l" fontAlgn="b"/>
                      <a:r>
                        <a:rPr lang="sk-SK" sz="1200" b="0" i="0" u="none" strike="noStrike">
                          <a:solidFill>
                            <a:srgbClr val="000000"/>
                          </a:solidFill>
                          <a:effectLst/>
                          <a:latin typeface="Arial"/>
                        </a:rPr>
                        <a:t> </a:t>
                      </a:r>
                    </a:p>
                  </a:txBody>
                  <a:tcPr marL="12246" marR="12246" marT="122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Arial"/>
                        </a:rPr>
                        <a:t>LDLRAD4</a:t>
                      </a:r>
                    </a:p>
                  </a:txBody>
                  <a:tcPr marL="12246" marR="12246" marT="122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582">
                <a:tc>
                  <a:txBody>
                    <a:bodyPr/>
                    <a:lstStyle/>
                    <a:p>
                      <a:pPr algn="l" fontAlgn="b"/>
                      <a:r>
                        <a:rPr lang="sk-SK" sz="1200" b="0" i="0" u="none" strike="noStrike">
                          <a:solidFill>
                            <a:srgbClr val="000000"/>
                          </a:solidFill>
                          <a:effectLst/>
                          <a:latin typeface="Arial"/>
                        </a:rPr>
                        <a:t> </a:t>
                      </a:r>
                    </a:p>
                  </a:txBody>
                  <a:tcPr marL="12246" marR="12246" marT="122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Arial"/>
                        </a:rPr>
                        <a:t>WWTR1</a:t>
                      </a:r>
                    </a:p>
                  </a:txBody>
                  <a:tcPr marL="12246" marR="12246" marT="122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582">
                <a:tc>
                  <a:txBody>
                    <a:bodyPr/>
                    <a:lstStyle/>
                    <a:p>
                      <a:pPr algn="l" fontAlgn="b"/>
                      <a:r>
                        <a:rPr lang="sk-SK" sz="1200" b="0" i="0" u="none" strike="noStrike">
                          <a:solidFill>
                            <a:srgbClr val="000000"/>
                          </a:solidFill>
                          <a:effectLst/>
                          <a:latin typeface="Arial"/>
                        </a:rPr>
                        <a:t> </a:t>
                      </a:r>
                    </a:p>
                  </a:txBody>
                  <a:tcPr marL="12246" marR="12246" marT="122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Arial"/>
                        </a:rPr>
                        <a:t>RUNX1</a:t>
                      </a:r>
                    </a:p>
                  </a:txBody>
                  <a:tcPr marL="12246" marR="12246" marT="122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582">
                <a:tc>
                  <a:txBody>
                    <a:bodyPr/>
                    <a:lstStyle/>
                    <a:p>
                      <a:pPr algn="l" fontAlgn="b"/>
                      <a:r>
                        <a:rPr lang="sk-SK" sz="1200" b="0" i="0" u="none" strike="noStrike">
                          <a:solidFill>
                            <a:srgbClr val="000000"/>
                          </a:solidFill>
                          <a:effectLst/>
                          <a:latin typeface="Arial"/>
                        </a:rPr>
                        <a:t> </a:t>
                      </a:r>
                    </a:p>
                  </a:txBody>
                  <a:tcPr marL="12246" marR="12246" marT="122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Arial"/>
                        </a:rPr>
                        <a:t>BHLHE40</a:t>
                      </a:r>
                    </a:p>
                  </a:txBody>
                  <a:tcPr marL="12246" marR="12246" marT="122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582">
                <a:tc>
                  <a:txBody>
                    <a:bodyPr/>
                    <a:lstStyle/>
                    <a:p>
                      <a:pPr algn="l" fontAlgn="b"/>
                      <a:r>
                        <a:rPr lang="sk-SK" sz="1200" b="0" i="0" u="none" strike="noStrike">
                          <a:solidFill>
                            <a:srgbClr val="000000"/>
                          </a:solidFill>
                          <a:effectLst/>
                          <a:latin typeface="Arial"/>
                        </a:rPr>
                        <a:t> </a:t>
                      </a:r>
                    </a:p>
                  </a:txBody>
                  <a:tcPr marL="12246" marR="12246" marT="122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200" b="0" i="0" u="none" strike="noStrike">
                          <a:solidFill>
                            <a:srgbClr val="000000"/>
                          </a:solidFill>
                          <a:effectLst/>
                          <a:latin typeface="Arial"/>
                        </a:rPr>
                        <a:t>CD2</a:t>
                      </a:r>
                    </a:p>
                  </a:txBody>
                  <a:tcPr marL="12246" marR="12246" marT="122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582">
                <a:tc>
                  <a:txBody>
                    <a:bodyPr/>
                    <a:lstStyle/>
                    <a:p>
                      <a:pPr algn="l" fontAlgn="b"/>
                      <a:r>
                        <a:rPr lang="sk-SK" sz="1200" b="0" i="0" u="none" strike="noStrike">
                          <a:solidFill>
                            <a:srgbClr val="000000"/>
                          </a:solidFill>
                          <a:effectLst/>
                          <a:latin typeface="Arial"/>
                        </a:rPr>
                        <a:t> </a:t>
                      </a:r>
                    </a:p>
                  </a:txBody>
                  <a:tcPr marL="12246" marR="12246" marT="122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Arial"/>
                        </a:rPr>
                        <a:t>KIF5C</a:t>
                      </a:r>
                    </a:p>
                  </a:txBody>
                  <a:tcPr marL="12246" marR="12246" marT="122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582">
                <a:tc>
                  <a:txBody>
                    <a:bodyPr/>
                    <a:lstStyle/>
                    <a:p>
                      <a:pPr algn="l" fontAlgn="b"/>
                      <a:r>
                        <a:rPr lang="sk-SK" sz="1200" b="0" i="0" u="none" strike="noStrike">
                          <a:solidFill>
                            <a:srgbClr val="000000"/>
                          </a:solidFill>
                          <a:effectLst/>
                          <a:latin typeface="Arial"/>
                        </a:rPr>
                        <a:t> </a:t>
                      </a:r>
                    </a:p>
                  </a:txBody>
                  <a:tcPr marL="12246" marR="12246" marT="122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Arial"/>
                        </a:rPr>
                        <a:t>COPS8</a:t>
                      </a:r>
                    </a:p>
                  </a:txBody>
                  <a:tcPr marL="12246" marR="12246" marT="122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582">
                <a:tc>
                  <a:txBody>
                    <a:bodyPr/>
                    <a:lstStyle/>
                    <a:p>
                      <a:pPr algn="l" fontAlgn="b"/>
                      <a:r>
                        <a:rPr lang="sk-SK" sz="1200" b="0" i="0" u="none" strike="noStrike">
                          <a:solidFill>
                            <a:srgbClr val="000000"/>
                          </a:solidFill>
                          <a:effectLst/>
                          <a:latin typeface="Arial"/>
                        </a:rPr>
                        <a:t> </a:t>
                      </a:r>
                    </a:p>
                  </a:txBody>
                  <a:tcPr marL="12246" marR="12246" marT="122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t-BR" sz="1200" b="0" i="0" u="none" strike="noStrike">
                          <a:solidFill>
                            <a:srgbClr val="000000"/>
                          </a:solidFill>
                          <a:effectLst/>
                          <a:latin typeface="Arial"/>
                        </a:rPr>
                        <a:t>FGF12</a:t>
                      </a:r>
                    </a:p>
                  </a:txBody>
                  <a:tcPr marL="12246" marR="12246" marT="122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582">
                <a:tc>
                  <a:txBody>
                    <a:bodyPr/>
                    <a:lstStyle/>
                    <a:p>
                      <a:pPr algn="l" fontAlgn="b"/>
                      <a:r>
                        <a:rPr lang="sk-SK" sz="1200" b="0" i="0" u="none" strike="noStrike">
                          <a:solidFill>
                            <a:srgbClr val="000000"/>
                          </a:solidFill>
                          <a:effectLst/>
                          <a:latin typeface="Arial"/>
                        </a:rPr>
                        <a:t> </a:t>
                      </a:r>
                    </a:p>
                  </a:txBody>
                  <a:tcPr marL="12246" marR="12246" marT="122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1200" b="0" i="0" u="none" strike="noStrike">
                          <a:solidFill>
                            <a:srgbClr val="000000"/>
                          </a:solidFill>
                          <a:effectLst/>
                          <a:latin typeface="Arial"/>
                        </a:rPr>
                        <a:t>KLF13</a:t>
                      </a:r>
                    </a:p>
                  </a:txBody>
                  <a:tcPr marL="12246" marR="12246" marT="122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582">
                <a:tc>
                  <a:txBody>
                    <a:bodyPr/>
                    <a:lstStyle/>
                    <a:p>
                      <a:pPr algn="l" fontAlgn="b"/>
                      <a:r>
                        <a:rPr lang="sk-SK" sz="1200" b="0" i="0" u="none" strike="noStrike">
                          <a:solidFill>
                            <a:srgbClr val="000000"/>
                          </a:solidFill>
                          <a:effectLst/>
                          <a:latin typeface="Arial"/>
                        </a:rPr>
                        <a:t> </a:t>
                      </a:r>
                    </a:p>
                  </a:txBody>
                  <a:tcPr marL="12246" marR="12246" marT="122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Arial"/>
                        </a:rPr>
                        <a:t>GLRX3</a:t>
                      </a:r>
                    </a:p>
                  </a:txBody>
                  <a:tcPr marL="12246" marR="12246" marT="122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582">
                <a:tc>
                  <a:txBody>
                    <a:bodyPr/>
                    <a:lstStyle/>
                    <a:p>
                      <a:pPr algn="l" fontAlgn="b"/>
                      <a:r>
                        <a:rPr lang="sk-SK" sz="1200" b="0" i="0" u="none" strike="noStrike">
                          <a:solidFill>
                            <a:srgbClr val="000000"/>
                          </a:solidFill>
                          <a:effectLst/>
                          <a:latin typeface="Arial"/>
                        </a:rPr>
                        <a:t> </a:t>
                      </a:r>
                    </a:p>
                  </a:txBody>
                  <a:tcPr marL="12246" marR="12246" marT="122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Arial"/>
                        </a:rPr>
                        <a:t>SNORA14B</a:t>
                      </a:r>
                    </a:p>
                  </a:txBody>
                  <a:tcPr marL="12246" marR="12246" marT="122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582">
                <a:tc>
                  <a:txBody>
                    <a:bodyPr/>
                    <a:lstStyle/>
                    <a:p>
                      <a:pPr algn="l" fontAlgn="b"/>
                      <a:r>
                        <a:rPr lang="sk-SK" sz="1200" b="0" i="0" u="none" strike="noStrike">
                          <a:solidFill>
                            <a:srgbClr val="000000"/>
                          </a:solidFill>
                          <a:effectLst/>
                          <a:latin typeface="Arial"/>
                        </a:rPr>
                        <a:t> </a:t>
                      </a:r>
                    </a:p>
                  </a:txBody>
                  <a:tcPr marL="12246" marR="12246" marT="122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Arial"/>
                        </a:rPr>
                        <a:t>RUNX2</a:t>
                      </a:r>
                    </a:p>
                  </a:txBody>
                  <a:tcPr marL="12246" marR="12246" marT="122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582">
                <a:tc>
                  <a:txBody>
                    <a:bodyPr/>
                    <a:lstStyle/>
                    <a:p>
                      <a:pPr algn="l" fontAlgn="b"/>
                      <a:r>
                        <a:rPr lang="sk-SK" sz="1200" b="0" i="0" u="none" strike="noStrike">
                          <a:solidFill>
                            <a:srgbClr val="000000"/>
                          </a:solidFill>
                          <a:effectLst/>
                          <a:latin typeface="Arial"/>
                        </a:rPr>
                        <a:t> </a:t>
                      </a:r>
                    </a:p>
                  </a:txBody>
                  <a:tcPr marL="12246" marR="12246" marT="122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Arial"/>
                        </a:rPr>
                        <a:t>TNS3</a:t>
                      </a:r>
                    </a:p>
                  </a:txBody>
                  <a:tcPr marL="12246" marR="12246" marT="122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582">
                <a:tc>
                  <a:txBody>
                    <a:bodyPr/>
                    <a:lstStyle/>
                    <a:p>
                      <a:pPr algn="l" fontAlgn="b"/>
                      <a:r>
                        <a:rPr lang="sk-SK" sz="1200" b="0" i="0" u="none" strike="noStrike">
                          <a:solidFill>
                            <a:srgbClr val="000000"/>
                          </a:solidFill>
                          <a:effectLst/>
                          <a:latin typeface="Arial"/>
                        </a:rPr>
                        <a:t> </a:t>
                      </a:r>
                    </a:p>
                  </a:txBody>
                  <a:tcPr marL="12246" marR="12246" marT="122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1200" b="1" i="0" u="none" strike="noStrike" dirty="0">
                          <a:solidFill>
                            <a:srgbClr val="FF0000"/>
                          </a:solidFill>
                          <a:effectLst/>
                          <a:latin typeface="Arial"/>
                        </a:rPr>
                        <a:t>22/1222</a:t>
                      </a:r>
                    </a:p>
                  </a:txBody>
                  <a:tcPr marL="12246" marR="12246" marT="122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4387190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Peak width distribution</a:t>
            </a:r>
            <a:endParaRPr lang="en-US" dirty="0"/>
          </a:p>
        </p:txBody>
      </p:sp>
      <p:pic>
        <p:nvPicPr>
          <p:cNvPr id="4" name="Picture 3"/>
          <p:cNvPicPr>
            <a:picLocks noChangeAspect="1"/>
          </p:cNvPicPr>
          <p:nvPr/>
        </p:nvPicPr>
        <p:blipFill>
          <a:blip r:embed="rId2"/>
          <a:stretch>
            <a:fillRect/>
          </a:stretch>
        </p:blipFill>
        <p:spPr>
          <a:xfrm>
            <a:off x="2365829" y="1417638"/>
            <a:ext cx="4383314" cy="4383314"/>
          </a:xfrm>
          <a:prstGeom prst="rect">
            <a:avLst/>
          </a:prstGeom>
        </p:spPr>
      </p:pic>
      <p:sp>
        <p:nvSpPr>
          <p:cNvPr id="5" name="TextBox 4"/>
          <p:cNvSpPr txBox="1"/>
          <p:nvPr/>
        </p:nvSpPr>
        <p:spPr>
          <a:xfrm rot="16200000">
            <a:off x="560101" y="2803628"/>
            <a:ext cx="3325977" cy="553998"/>
          </a:xfrm>
          <a:prstGeom prst="rect">
            <a:avLst/>
          </a:prstGeom>
          <a:noFill/>
        </p:spPr>
        <p:txBody>
          <a:bodyPr wrap="square" rtlCol="0">
            <a:spAutoFit/>
          </a:bodyPr>
          <a:lstStyle/>
          <a:p>
            <a:r>
              <a:rPr lang="en-US" sz="3000" dirty="0" smtClean="0"/>
              <a:t>Peak width in </a:t>
            </a:r>
            <a:r>
              <a:rPr lang="en-US" sz="3000" dirty="0" err="1" smtClean="0"/>
              <a:t>bp</a:t>
            </a:r>
            <a:endParaRPr lang="en-US" sz="3000" dirty="0"/>
          </a:p>
        </p:txBody>
      </p:sp>
      <p:sp>
        <p:nvSpPr>
          <p:cNvPr id="6" name="TextBox 5"/>
          <p:cNvSpPr txBox="1"/>
          <p:nvPr/>
        </p:nvSpPr>
        <p:spPr>
          <a:xfrm>
            <a:off x="3757973" y="5283334"/>
            <a:ext cx="1156339" cy="553998"/>
          </a:xfrm>
          <a:prstGeom prst="rect">
            <a:avLst/>
          </a:prstGeom>
          <a:noFill/>
        </p:spPr>
        <p:txBody>
          <a:bodyPr wrap="square" rtlCol="0">
            <a:spAutoFit/>
          </a:bodyPr>
          <a:lstStyle/>
          <a:p>
            <a:r>
              <a:rPr lang="en-US" sz="3000" dirty="0" smtClean="0"/>
              <a:t>MACS</a:t>
            </a:r>
            <a:endParaRPr lang="en-US" sz="3000" dirty="0"/>
          </a:p>
        </p:txBody>
      </p:sp>
      <p:sp>
        <p:nvSpPr>
          <p:cNvPr id="7" name="TextBox 6"/>
          <p:cNvSpPr txBox="1"/>
          <p:nvPr/>
        </p:nvSpPr>
        <p:spPr>
          <a:xfrm>
            <a:off x="4966901" y="5285923"/>
            <a:ext cx="1931626" cy="553998"/>
          </a:xfrm>
          <a:prstGeom prst="rect">
            <a:avLst/>
          </a:prstGeom>
          <a:noFill/>
        </p:spPr>
        <p:txBody>
          <a:bodyPr wrap="square" rtlCol="0">
            <a:spAutoFit/>
          </a:bodyPr>
          <a:lstStyle/>
          <a:p>
            <a:r>
              <a:rPr lang="en-US" sz="3000" dirty="0" smtClean="0"/>
              <a:t>HOMER</a:t>
            </a:r>
            <a:endParaRPr lang="en-US" sz="3000" dirty="0"/>
          </a:p>
        </p:txBody>
      </p:sp>
    </p:spTree>
    <p:extLst>
      <p:ext uri="{BB962C8B-B14F-4D97-AF65-F5344CB8AC3E}">
        <p14:creationId xmlns:p14="http://schemas.microsoft.com/office/powerpoint/2010/main" val="18237329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Peak enrichment overlap</a:t>
            </a:r>
            <a:endParaRPr lang="en-US" dirty="0"/>
          </a:p>
        </p:txBody>
      </p:sp>
      <p:sp>
        <p:nvSpPr>
          <p:cNvPr id="4" name="Oval 3"/>
          <p:cNvSpPr/>
          <p:nvPr/>
        </p:nvSpPr>
        <p:spPr>
          <a:xfrm>
            <a:off x="1161143" y="2884714"/>
            <a:ext cx="2159000" cy="2159000"/>
          </a:xfrm>
          <a:prstGeom prst="ellipse">
            <a:avLst/>
          </a:prstGeom>
          <a:solidFill>
            <a:schemeClr val="accent2">
              <a:lumMod val="60000"/>
              <a:lumOff val="40000"/>
              <a:alpha val="43000"/>
            </a:schemeClr>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p:cNvSpPr/>
          <p:nvPr/>
        </p:nvSpPr>
        <p:spPr>
          <a:xfrm>
            <a:off x="1375229" y="2884714"/>
            <a:ext cx="2159000" cy="2159000"/>
          </a:xfrm>
          <a:prstGeom prst="ellipse">
            <a:avLst/>
          </a:prstGeom>
          <a:gradFill flip="none" rotWithShape="1">
            <a:gsLst>
              <a:gs pos="0">
                <a:schemeClr val="accent1">
                  <a:tint val="100000"/>
                  <a:shade val="100000"/>
                  <a:satMod val="130000"/>
                  <a:alpha val="16000"/>
                </a:schemeClr>
              </a:gs>
              <a:gs pos="100000">
                <a:schemeClr val="accent1">
                  <a:tint val="50000"/>
                  <a:shade val="100000"/>
                  <a:satMod val="350000"/>
                  <a:alpha val="16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1690915" y="3809999"/>
            <a:ext cx="1738086" cy="461665"/>
          </a:xfrm>
          <a:prstGeom prst="rect">
            <a:avLst/>
          </a:prstGeom>
          <a:noFill/>
        </p:spPr>
        <p:txBody>
          <a:bodyPr wrap="square" rtlCol="0">
            <a:spAutoFit/>
          </a:bodyPr>
          <a:lstStyle/>
          <a:p>
            <a:r>
              <a:rPr lang="en-US" sz="2400" dirty="0" smtClean="0"/>
              <a:t>124,083</a:t>
            </a:r>
            <a:endParaRPr lang="en-US" sz="2400" dirty="0"/>
          </a:p>
        </p:txBody>
      </p:sp>
      <p:sp>
        <p:nvSpPr>
          <p:cNvPr id="7" name="TextBox 6"/>
          <p:cNvSpPr txBox="1"/>
          <p:nvPr/>
        </p:nvSpPr>
        <p:spPr>
          <a:xfrm>
            <a:off x="3581401" y="3809999"/>
            <a:ext cx="1738086" cy="461665"/>
          </a:xfrm>
          <a:prstGeom prst="rect">
            <a:avLst/>
          </a:prstGeom>
          <a:noFill/>
        </p:spPr>
        <p:txBody>
          <a:bodyPr wrap="square" rtlCol="0">
            <a:spAutoFit/>
          </a:bodyPr>
          <a:lstStyle/>
          <a:p>
            <a:r>
              <a:rPr lang="en-US" sz="2400" dirty="0" smtClean="0"/>
              <a:t>3,352</a:t>
            </a:r>
            <a:endParaRPr lang="en-US" sz="2400" dirty="0"/>
          </a:p>
        </p:txBody>
      </p:sp>
      <p:sp>
        <p:nvSpPr>
          <p:cNvPr id="8" name="TextBox 7"/>
          <p:cNvSpPr txBox="1"/>
          <p:nvPr/>
        </p:nvSpPr>
        <p:spPr>
          <a:xfrm>
            <a:off x="292100" y="3809999"/>
            <a:ext cx="1738086" cy="461665"/>
          </a:xfrm>
          <a:prstGeom prst="rect">
            <a:avLst/>
          </a:prstGeom>
          <a:noFill/>
        </p:spPr>
        <p:txBody>
          <a:bodyPr wrap="square" rtlCol="0">
            <a:spAutoFit/>
          </a:bodyPr>
          <a:lstStyle/>
          <a:p>
            <a:r>
              <a:rPr lang="en-US" sz="2400" dirty="0" smtClean="0"/>
              <a:t>5,980</a:t>
            </a:r>
            <a:endParaRPr lang="en-US" sz="2400" dirty="0"/>
          </a:p>
        </p:txBody>
      </p:sp>
      <p:sp>
        <p:nvSpPr>
          <p:cNvPr id="9" name="Oval 8"/>
          <p:cNvSpPr/>
          <p:nvPr/>
        </p:nvSpPr>
        <p:spPr>
          <a:xfrm>
            <a:off x="5704114" y="2882899"/>
            <a:ext cx="2159000" cy="2159000"/>
          </a:xfrm>
          <a:prstGeom prst="ellipse">
            <a:avLst/>
          </a:prstGeom>
          <a:solidFill>
            <a:schemeClr val="accent2">
              <a:lumMod val="60000"/>
              <a:lumOff val="40000"/>
              <a:alpha val="43000"/>
            </a:schemeClr>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5918200" y="2882899"/>
            <a:ext cx="2159000" cy="2159000"/>
          </a:xfrm>
          <a:prstGeom prst="ellipse">
            <a:avLst/>
          </a:prstGeom>
          <a:gradFill flip="none" rotWithShape="1">
            <a:gsLst>
              <a:gs pos="0">
                <a:schemeClr val="accent1">
                  <a:tint val="100000"/>
                  <a:shade val="100000"/>
                  <a:satMod val="130000"/>
                  <a:alpha val="16000"/>
                </a:schemeClr>
              </a:gs>
              <a:gs pos="100000">
                <a:schemeClr val="accent1">
                  <a:tint val="50000"/>
                  <a:shade val="100000"/>
                  <a:satMod val="350000"/>
                  <a:alpha val="16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6233886" y="3808184"/>
            <a:ext cx="1738086" cy="461665"/>
          </a:xfrm>
          <a:prstGeom prst="rect">
            <a:avLst/>
          </a:prstGeom>
          <a:noFill/>
        </p:spPr>
        <p:txBody>
          <a:bodyPr wrap="square" rtlCol="0">
            <a:spAutoFit/>
          </a:bodyPr>
          <a:lstStyle/>
          <a:p>
            <a:r>
              <a:rPr lang="en-US" sz="2400" dirty="0" smtClean="0"/>
              <a:t>64,020</a:t>
            </a:r>
            <a:endParaRPr lang="en-US" sz="2400" dirty="0"/>
          </a:p>
        </p:txBody>
      </p:sp>
      <p:sp>
        <p:nvSpPr>
          <p:cNvPr id="12" name="TextBox 11"/>
          <p:cNvSpPr txBox="1"/>
          <p:nvPr/>
        </p:nvSpPr>
        <p:spPr>
          <a:xfrm>
            <a:off x="4835071" y="3808184"/>
            <a:ext cx="1738086" cy="461665"/>
          </a:xfrm>
          <a:prstGeom prst="rect">
            <a:avLst/>
          </a:prstGeom>
          <a:noFill/>
        </p:spPr>
        <p:txBody>
          <a:bodyPr wrap="square" rtlCol="0">
            <a:spAutoFit/>
          </a:bodyPr>
          <a:lstStyle/>
          <a:p>
            <a:r>
              <a:rPr lang="en-US" sz="2400" dirty="0" smtClean="0"/>
              <a:t>8,187</a:t>
            </a:r>
            <a:endParaRPr lang="en-US" sz="2400" dirty="0"/>
          </a:p>
        </p:txBody>
      </p:sp>
      <p:sp>
        <p:nvSpPr>
          <p:cNvPr id="13" name="TextBox 12"/>
          <p:cNvSpPr txBox="1"/>
          <p:nvPr/>
        </p:nvSpPr>
        <p:spPr>
          <a:xfrm>
            <a:off x="8077200" y="3962399"/>
            <a:ext cx="1738086" cy="461665"/>
          </a:xfrm>
          <a:prstGeom prst="rect">
            <a:avLst/>
          </a:prstGeom>
          <a:noFill/>
        </p:spPr>
        <p:txBody>
          <a:bodyPr wrap="square" rtlCol="0">
            <a:spAutoFit/>
          </a:bodyPr>
          <a:lstStyle/>
          <a:p>
            <a:r>
              <a:rPr lang="en-US" sz="2400" dirty="0" smtClean="0"/>
              <a:t>3,049</a:t>
            </a:r>
            <a:endParaRPr lang="en-US" sz="2400" dirty="0"/>
          </a:p>
        </p:txBody>
      </p:sp>
      <p:sp>
        <p:nvSpPr>
          <p:cNvPr id="14" name="TextBox 13"/>
          <p:cNvSpPr txBox="1"/>
          <p:nvPr/>
        </p:nvSpPr>
        <p:spPr>
          <a:xfrm>
            <a:off x="1773758" y="5285923"/>
            <a:ext cx="1156339" cy="553998"/>
          </a:xfrm>
          <a:prstGeom prst="rect">
            <a:avLst/>
          </a:prstGeom>
          <a:noFill/>
        </p:spPr>
        <p:txBody>
          <a:bodyPr wrap="square" rtlCol="0">
            <a:spAutoFit/>
          </a:bodyPr>
          <a:lstStyle/>
          <a:p>
            <a:r>
              <a:rPr lang="en-US" sz="3000" dirty="0" smtClean="0"/>
              <a:t>MACS</a:t>
            </a:r>
            <a:endParaRPr lang="en-US" sz="3000" dirty="0"/>
          </a:p>
        </p:txBody>
      </p:sp>
      <p:sp>
        <p:nvSpPr>
          <p:cNvPr id="15" name="TextBox 14"/>
          <p:cNvSpPr txBox="1"/>
          <p:nvPr/>
        </p:nvSpPr>
        <p:spPr>
          <a:xfrm>
            <a:off x="5964146" y="5289022"/>
            <a:ext cx="1931626" cy="553998"/>
          </a:xfrm>
          <a:prstGeom prst="rect">
            <a:avLst/>
          </a:prstGeom>
          <a:noFill/>
        </p:spPr>
        <p:txBody>
          <a:bodyPr wrap="square" rtlCol="0">
            <a:spAutoFit/>
          </a:bodyPr>
          <a:lstStyle/>
          <a:p>
            <a:r>
              <a:rPr lang="en-US" sz="3000" dirty="0" smtClean="0"/>
              <a:t>HOMER</a:t>
            </a:r>
            <a:endParaRPr lang="en-US" sz="3000" dirty="0"/>
          </a:p>
        </p:txBody>
      </p:sp>
      <p:sp>
        <p:nvSpPr>
          <p:cNvPr id="16" name="TextBox 15"/>
          <p:cNvSpPr txBox="1"/>
          <p:nvPr/>
        </p:nvSpPr>
        <p:spPr>
          <a:xfrm>
            <a:off x="0" y="2295712"/>
            <a:ext cx="1814286" cy="553998"/>
          </a:xfrm>
          <a:prstGeom prst="rect">
            <a:avLst/>
          </a:prstGeom>
          <a:noFill/>
        </p:spPr>
        <p:txBody>
          <a:bodyPr wrap="square" rtlCol="0">
            <a:spAutoFit/>
          </a:bodyPr>
          <a:lstStyle/>
          <a:p>
            <a:r>
              <a:rPr lang="en-US" sz="3000" dirty="0" err="1" smtClean="0"/>
              <a:t>CarT</a:t>
            </a:r>
            <a:r>
              <a:rPr lang="en-US" sz="3000" dirty="0" smtClean="0"/>
              <a:t>+</a:t>
            </a:r>
            <a:endParaRPr lang="en-US" sz="3000" dirty="0"/>
          </a:p>
        </p:txBody>
      </p:sp>
      <p:sp>
        <p:nvSpPr>
          <p:cNvPr id="17" name="TextBox 16"/>
          <p:cNvSpPr txBox="1"/>
          <p:nvPr/>
        </p:nvSpPr>
        <p:spPr>
          <a:xfrm>
            <a:off x="4796971" y="2295712"/>
            <a:ext cx="1814286" cy="553998"/>
          </a:xfrm>
          <a:prstGeom prst="rect">
            <a:avLst/>
          </a:prstGeom>
          <a:noFill/>
        </p:spPr>
        <p:txBody>
          <a:bodyPr wrap="square" rtlCol="0">
            <a:spAutoFit/>
          </a:bodyPr>
          <a:lstStyle/>
          <a:p>
            <a:r>
              <a:rPr lang="en-US" sz="3000" dirty="0" err="1" smtClean="0"/>
              <a:t>CarT</a:t>
            </a:r>
            <a:r>
              <a:rPr lang="en-US" sz="3000" dirty="0" smtClean="0"/>
              <a:t>+</a:t>
            </a:r>
            <a:endParaRPr lang="en-US" sz="3000" dirty="0"/>
          </a:p>
        </p:txBody>
      </p:sp>
      <p:sp>
        <p:nvSpPr>
          <p:cNvPr id="18" name="TextBox 17"/>
          <p:cNvSpPr txBox="1"/>
          <p:nvPr/>
        </p:nvSpPr>
        <p:spPr>
          <a:xfrm>
            <a:off x="3429001" y="2295712"/>
            <a:ext cx="1814286" cy="553998"/>
          </a:xfrm>
          <a:prstGeom prst="rect">
            <a:avLst/>
          </a:prstGeom>
          <a:noFill/>
        </p:spPr>
        <p:txBody>
          <a:bodyPr wrap="square" rtlCol="0">
            <a:spAutoFit/>
          </a:bodyPr>
          <a:lstStyle/>
          <a:p>
            <a:r>
              <a:rPr lang="en-US" sz="3000" dirty="0" err="1" smtClean="0"/>
              <a:t>CarT</a:t>
            </a:r>
            <a:r>
              <a:rPr lang="en-US" sz="3000" dirty="0"/>
              <a:t>-</a:t>
            </a:r>
          </a:p>
        </p:txBody>
      </p:sp>
      <p:sp>
        <p:nvSpPr>
          <p:cNvPr id="19" name="TextBox 18"/>
          <p:cNvSpPr txBox="1"/>
          <p:nvPr/>
        </p:nvSpPr>
        <p:spPr>
          <a:xfrm>
            <a:off x="7563756" y="2295712"/>
            <a:ext cx="1814286" cy="553998"/>
          </a:xfrm>
          <a:prstGeom prst="rect">
            <a:avLst/>
          </a:prstGeom>
          <a:noFill/>
        </p:spPr>
        <p:txBody>
          <a:bodyPr wrap="square" rtlCol="0">
            <a:spAutoFit/>
          </a:bodyPr>
          <a:lstStyle/>
          <a:p>
            <a:r>
              <a:rPr lang="en-US" sz="3000" dirty="0" err="1" smtClean="0"/>
              <a:t>CarT</a:t>
            </a:r>
            <a:r>
              <a:rPr lang="en-US" sz="3000" dirty="0" smtClean="0"/>
              <a:t>-</a:t>
            </a:r>
            <a:endParaRPr lang="en-US" sz="3000" dirty="0"/>
          </a:p>
        </p:txBody>
      </p:sp>
    </p:spTree>
    <p:extLst>
      <p:ext uri="{BB962C8B-B14F-4D97-AF65-F5344CB8AC3E}">
        <p14:creationId xmlns:p14="http://schemas.microsoft.com/office/powerpoint/2010/main" val="23692589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gt_genome_52e7_6a83b0.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7856" y="882952"/>
            <a:ext cx="8013096" cy="4867214"/>
          </a:xfrm>
          <a:prstGeom prst="rect">
            <a:avLst/>
          </a:prstGeom>
        </p:spPr>
      </p:pic>
      <p:sp>
        <p:nvSpPr>
          <p:cNvPr id="5" name="TextBox 4"/>
          <p:cNvSpPr txBox="1"/>
          <p:nvPr/>
        </p:nvSpPr>
        <p:spPr>
          <a:xfrm>
            <a:off x="146353" y="2935905"/>
            <a:ext cx="1475619" cy="369332"/>
          </a:xfrm>
          <a:prstGeom prst="rect">
            <a:avLst/>
          </a:prstGeom>
          <a:noFill/>
        </p:spPr>
        <p:txBody>
          <a:bodyPr wrap="square" rtlCol="0">
            <a:spAutoFit/>
          </a:bodyPr>
          <a:lstStyle/>
          <a:p>
            <a:r>
              <a:rPr lang="en-US" dirty="0" err="1" smtClean="0"/>
              <a:t>CarT</a:t>
            </a:r>
            <a:r>
              <a:rPr lang="en-US" dirty="0" smtClean="0"/>
              <a:t>+</a:t>
            </a:r>
            <a:endParaRPr lang="en-US" dirty="0"/>
          </a:p>
        </p:txBody>
      </p:sp>
      <p:sp>
        <p:nvSpPr>
          <p:cNvPr id="6" name="TextBox 5"/>
          <p:cNvSpPr txBox="1"/>
          <p:nvPr/>
        </p:nvSpPr>
        <p:spPr>
          <a:xfrm>
            <a:off x="146353" y="1564304"/>
            <a:ext cx="1475619" cy="369332"/>
          </a:xfrm>
          <a:prstGeom prst="rect">
            <a:avLst/>
          </a:prstGeom>
          <a:noFill/>
        </p:spPr>
        <p:txBody>
          <a:bodyPr wrap="square" rtlCol="0">
            <a:spAutoFit/>
          </a:bodyPr>
          <a:lstStyle/>
          <a:p>
            <a:r>
              <a:rPr lang="en-US" dirty="0" err="1" smtClean="0"/>
              <a:t>CarT</a:t>
            </a:r>
            <a:r>
              <a:rPr lang="en-US" dirty="0"/>
              <a:t>-</a:t>
            </a:r>
          </a:p>
        </p:txBody>
      </p:sp>
      <p:sp>
        <p:nvSpPr>
          <p:cNvPr id="7" name="TextBox 6"/>
          <p:cNvSpPr txBox="1"/>
          <p:nvPr/>
        </p:nvSpPr>
        <p:spPr>
          <a:xfrm>
            <a:off x="146353" y="3966418"/>
            <a:ext cx="1475619" cy="369332"/>
          </a:xfrm>
          <a:prstGeom prst="rect">
            <a:avLst/>
          </a:prstGeom>
          <a:noFill/>
        </p:spPr>
        <p:txBody>
          <a:bodyPr wrap="square" rtlCol="0">
            <a:spAutoFit/>
          </a:bodyPr>
          <a:lstStyle/>
          <a:p>
            <a:r>
              <a:rPr lang="en-US" dirty="0" smtClean="0"/>
              <a:t>Fibro</a:t>
            </a:r>
            <a:endParaRPr lang="en-US" dirty="0"/>
          </a:p>
        </p:txBody>
      </p:sp>
      <p:sp>
        <p:nvSpPr>
          <p:cNvPr id="8" name="TextBox 7"/>
          <p:cNvSpPr txBox="1"/>
          <p:nvPr/>
        </p:nvSpPr>
        <p:spPr>
          <a:xfrm>
            <a:off x="3314095" y="184666"/>
            <a:ext cx="2733524" cy="369332"/>
          </a:xfrm>
          <a:prstGeom prst="rect">
            <a:avLst/>
          </a:prstGeom>
          <a:noFill/>
        </p:spPr>
        <p:txBody>
          <a:bodyPr wrap="square" rtlCol="0">
            <a:spAutoFit/>
          </a:bodyPr>
          <a:lstStyle/>
          <a:p>
            <a:r>
              <a:rPr lang="en-US" dirty="0" smtClean="0"/>
              <a:t>ATAC-seq at GAPDH</a:t>
            </a:r>
            <a:endParaRPr lang="en-US" dirty="0"/>
          </a:p>
        </p:txBody>
      </p:sp>
    </p:spTree>
    <p:extLst>
      <p:ext uri="{BB962C8B-B14F-4D97-AF65-F5344CB8AC3E}">
        <p14:creationId xmlns:p14="http://schemas.microsoft.com/office/powerpoint/2010/main" val="4281037246"/>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gt_genome_5129_6a7b20.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3190" y="1523999"/>
            <a:ext cx="8001000" cy="3896783"/>
          </a:xfrm>
          <a:prstGeom prst="rect">
            <a:avLst/>
          </a:prstGeom>
        </p:spPr>
      </p:pic>
      <p:sp>
        <p:nvSpPr>
          <p:cNvPr id="5" name="TextBox 4"/>
          <p:cNvSpPr txBox="1"/>
          <p:nvPr/>
        </p:nvSpPr>
        <p:spPr>
          <a:xfrm>
            <a:off x="146353" y="3120571"/>
            <a:ext cx="1475619" cy="369332"/>
          </a:xfrm>
          <a:prstGeom prst="rect">
            <a:avLst/>
          </a:prstGeom>
          <a:noFill/>
        </p:spPr>
        <p:txBody>
          <a:bodyPr wrap="square" rtlCol="0">
            <a:spAutoFit/>
          </a:bodyPr>
          <a:lstStyle/>
          <a:p>
            <a:r>
              <a:rPr lang="en-US" dirty="0" err="1" smtClean="0"/>
              <a:t>CarT</a:t>
            </a:r>
            <a:r>
              <a:rPr lang="en-US" dirty="0" smtClean="0"/>
              <a:t>+</a:t>
            </a:r>
            <a:endParaRPr lang="en-US" dirty="0"/>
          </a:p>
        </p:txBody>
      </p:sp>
      <p:sp>
        <p:nvSpPr>
          <p:cNvPr id="6" name="TextBox 5"/>
          <p:cNvSpPr txBox="1"/>
          <p:nvPr/>
        </p:nvSpPr>
        <p:spPr>
          <a:xfrm>
            <a:off x="146353" y="1748970"/>
            <a:ext cx="1475619" cy="369332"/>
          </a:xfrm>
          <a:prstGeom prst="rect">
            <a:avLst/>
          </a:prstGeom>
          <a:noFill/>
        </p:spPr>
        <p:txBody>
          <a:bodyPr wrap="square" rtlCol="0">
            <a:spAutoFit/>
          </a:bodyPr>
          <a:lstStyle/>
          <a:p>
            <a:r>
              <a:rPr lang="en-US" dirty="0" err="1" smtClean="0"/>
              <a:t>CarT</a:t>
            </a:r>
            <a:r>
              <a:rPr lang="en-US" dirty="0"/>
              <a:t>-</a:t>
            </a:r>
          </a:p>
        </p:txBody>
      </p:sp>
      <p:sp>
        <p:nvSpPr>
          <p:cNvPr id="7" name="TextBox 6"/>
          <p:cNvSpPr txBox="1"/>
          <p:nvPr/>
        </p:nvSpPr>
        <p:spPr>
          <a:xfrm>
            <a:off x="146353" y="4151084"/>
            <a:ext cx="1475619" cy="369332"/>
          </a:xfrm>
          <a:prstGeom prst="rect">
            <a:avLst/>
          </a:prstGeom>
          <a:noFill/>
        </p:spPr>
        <p:txBody>
          <a:bodyPr wrap="square" rtlCol="0">
            <a:spAutoFit/>
          </a:bodyPr>
          <a:lstStyle/>
          <a:p>
            <a:r>
              <a:rPr lang="en-US" dirty="0" smtClean="0"/>
              <a:t>Fibro</a:t>
            </a:r>
            <a:endParaRPr lang="en-US" dirty="0"/>
          </a:p>
        </p:txBody>
      </p:sp>
      <p:sp>
        <p:nvSpPr>
          <p:cNvPr id="8" name="TextBox 7"/>
          <p:cNvSpPr txBox="1"/>
          <p:nvPr/>
        </p:nvSpPr>
        <p:spPr>
          <a:xfrm>
            <a:off x="3314095" y="184666"/>
            <a:ext cx="2733524" cy="369332"/>
          </a:xfrm>
          <a:prstGeom prst="rect">
            <a:avLst/>
          </a:prstGeom>
          <a:noFill/>
        </p:spPr>
        <p:txBody>
          <a:bodyPr wrap="square" rtlCol="0">
            <a:spAutoFit/>
          </a:bodyPr>
          <a:lstStyle/>
          <a:p>
            <a:r>
              <a:rPr lang="en-US" dirty="0" smtClean="0"/>
              <a:t>ATAC-seq at PDCD1</a:t>
            </a:r>
            <a:endParaRPr lang="en-US" dirty="0"/>
          </a:p>
        </p:txBody>
      </p:sp>
    </p:spTree>
    <p:extLst>
      <p:ext uri="{BB962C8B-B14F-4D97-AF65-F5344CB8AC3E}">
        <p14:creationId xmlns:p14="http://schemas.microsoft.com/office/powerpoint/2010/main" val="2522008925"/>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gt_genome_4e41_6a7110.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8523" y="1124856"/>
            <a:ext cx="7988905" cy="4142395"/>
          </a:xfrm>
          <a:prstGeom prst="rect">
            <a:avLst/>
          </a:prstGeom>
        </p:spPr>
      </p:pic>
      <p:sp>
        <p:nvSpPr>
          <p:cNvPr id="6" name="TextBox 5"/>
          <p:cNvSpPr txBox="1"/>
          <p:nvPr/>
        </p:nvSpPr>
        <p:spPr>
          <a:xfrm>
            <a:off x="146353" y="3120571"/>
            <a:ext cx="1475619" cy="369332"/>
          </a:xfrm>
          <a:prstGeom prst="rect">
            <a:avLst/>
          </a:prstGeom>
          <a:noFill/>
        </p:spPr>
        <p:txBody>
          <a:bodyPr wrap="square" rtlCol="0">
            <a:spAutoFit/>
          </a:bodyPr>
          <a:lstStyle/>
          <a:p>
            <a:r>
              <a:rPr lang="en-US" dirty="0" err="1" smtClean="0"/>
              <a:t>CarT</a:t>
            </a:r>
            <a:r>
              <a:rPr lang="en-US" dirty="0" smtClean="0"/>
              <a:t>+</a:t>
            </a:r>
            <a:endParaRPr lang="en-US" dirty="0"/>
          </a:p>
        </p:txBody>
      </p:sp>
      <p:sp>
        <p:nvSpPr>
          <p:cNvPr id="7" name="TextBox 6"/>
          <p:cNvSpPr txBox="1"/>
          <p:nvPr/>
        </p:nvSpPr>
        <p:spPr>
          <a:xfrm>
            <a:off x="146353" y="1748970"/>
            <a:ext cx="1475619" cy="369332"/>
          </a:xfrm>
          <a:prstGeom prst="rect">
            <a:avLst/>
          </a:prstGeom>
          <a:noFill/>
        </p:spPr>
        <p:txBody>
          <a:bodyPr wrap="square" rtlCol="0">
            <a:spAutoFit/>
          </a:bodyPr>
          <a:lstStyle/>
          <a:p>
            <a:r>
              <a:rPr lang="en-US" dirty="0" err="1" smtClean="0"/>
              <a:t>CarT</a:t>
            </a:r>
            <a:r>
              <a:rPr lang="en-US" dirty="0"/>
              <a:t>-</a:t>
            </a:r>
          </a:p>
        </p:txBody>
      </p:sp>
      <p:sp>
        <p:nvSpPr>
          <p:cNvPr id="8" name="TextBox 7"/>
          <p:cNvSpPr txBox="1"/>
          <p:nvPr/>
        </p:nvSpPr>
        <p:spPr>
          <a:xfrm>
            <a:off x="146353" y="4151084"/>
            <a:ext cx="1475619" cy="369332"/>
          </a:xfrm>
          <a:prstGeom prst="rect">
            <a:avLst/>
          </a:prstGeom>
          <a:noFill/>
        </p:spPr>
        <p:txBody>
          <a:bodyPr wrap="square" rtlCol="0">
            <a:spAutoFit/>
          </a:bodyPr>
          <a:lstStyle/>
          <a:p>
            <a:r>
              <a:rPr lang="en-US" dirty="0" smtClean="0"/>
              <a:t>Fibro</a:t>
            </a:r>
            <a:endParaRPr lang="en-US" dirty="0"/>
          </a:p>
        </p:txBody>
      </p:sp>
      <p:sp>
        <p:nvSpPr>
          <p:cNvPr id="2" name="TextBox 1"/>
          <p:cNvSpPr txBox="1"/>
          <p:nvPr/>
        </p:nvSpPr>
        <p:spPr>
          <a:xfrm>
            <a:off x="3314095" y="184666"/>
            <a:ext cx="2733524" cy="369332"/>
          </a:xfrm>
          <a:prstGeom prst="rect">
            <a:avLst/>
          </a:prstGeom>
          <a:noFill/>
        </p:spPr>
        <p:txBody>
          <a:bodyPr wrap="square" rtlCol="0">
            <a:spAutoFit/>
          </a:bodyPr>
          <a:lstStyle/>
          <a:p>
            <a:r>
              <a:rPr lang="en-US" dirty="0" smtClean="0"/>
              <a:t>ATAC-seq at TET2</a:t>
            </a:r>
            <a:endParaRPr lang="en-US" dirty="0"/>
          </a:p>
        </p:txBody>
      </p:sp>
    </p:spTree>
    <p:extLst>
      <p:ext uri="{BB962C8B-B14F-4D97-AF65-F5344CB8AC3E}">
        <p14:creationId xmlns:p14="http://schemas.microsoft.com/office/powerpoint/2010/main" val="90219713"/>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eatmapSelected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89252"/>
            <a:ext cx="9144000" cy="3691593"/>
          </a:xfrm>
          <a:prstGeom prst="rect">
            <a:avLst/>
          </a:prstGeom>
        </p:spPr>
      </p:pic>
      <p:sp>
        <p:nvSpPr>
          <p:cNvPr id="5" name="TextBox 4"/>
          <p:cNvSpPr txBox="1"/>
          <p:nvPr/>
        </p:nvSpPr>
        <p:spPr>
          <a:xfrm>
            <a:off x="701524" y="266095"/>
            <a:ext cx="7595809" cy="584776"/>
          </a:xfrm>
          <a:prstGeom prst="rect">
            <a:avLst/>
          </a:prstGeom>
          <a:noFill/>
        </p:spPr>
        <p:txBody>
          <a:bodyPr wrap="square" rtlCol="0">
            <a:spAutoFit/>
          </a:bodyPr>
          <a:lstStyle/>
          <a:p>
            <a:r>
              <a:rPr lang="en-US" dirty="0" smtClean="0"/>
              <a:t>Gene ontology analysis for Top 2000 </a:t>
            </a:r>
            <a:r>
              <a:rPr lang="en-US" dirty="0" err="1" smtClean="0"/>
              <a:t>Hypermethylated</a:t>
            </a:r>
            <a:r>
              <a:rPr lang="en-US" dirty="0" smtClean="0"/>
              <a:t> sites in </a:t>
            </a:r>
            <a:r>
              <a:rPr lang="en-US" dirty="0" err="1" smtClean="0"/>
              <a:t>CarT</a:t>
            </a:r>
            <a:r>
              <a:rPr lang="en-US" dirty="0" smtClean="0"/>
              <a:t>+ cells</a:t>
            </a:r>
          </a:p>
          <a:p>
            <a:pPr algn="ctr"/>
            <a:r>
              <a:rPr lang="en-US" sz="1400" dirty="0" smtClean="0"/>
              <a:t>(based on DNA methylation analysis by J. Tobias)</a:t>
            </a:r>
            <a:endParaRPr lang="en-US" sz="1400" dirty="0"/>
          </a:p>
        </p:txBody>
      </p:sp>
    </p:spTree>
    <p:extLst>
      <p:ext uri="{BB962C8B-B14F-4D97-AF65-F5344CB8AC3E}">
        <p14:creationId xmlns:p14="http://schemas.microsoft.com/office/powerpoint/2010/main" val="2531246503"/>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1524" y="266095"/>
            <a:ext cx="7595809" cy="584776"/>
          </a:xfrm>
          <a:prstGeom prst="rect">
            <a:avLst/>
          </a:prstGeom>
          <a:noFill/>
        </p:spPr>
        <p:txBody>
          <a:bodyPr wrap="square" rtlCol="0">
            <a:spAutoFit/>
          </a:bodyPr>
          <a:lstStyle/>
          <a:p>
            <a:r>
              <a:rPr lang="en-US" dirty="0" smtClean="0"/>
              <a:t>Gene ontology analysis for Top 2000 </a:t>
            </a:r>
            <a:r>
              <a:rPr lang="en-US" dirty="0" err="1" smtClean="0"/>
              <a:t>Hypomethylated</a:t>
            </a:r>
            <a:r>
              <a:rPr lang="en-US" dirty="0" smtClean="0"/>
              <a:t> sites in </a:t>
            </a:r>
            <a:r>
              <a:rPr lang="en-US" dirty="0" err="1" smtClean="0"/>
              <a:t>CarT</a:t>
            </a:r>
            <a:r>
              <a:rPr lang="en-US" dirty="0"/>
              <a:t>+</a:t>
            </a:r>
            <a:r>
              <a:rPr lang="en-US" dirty="0" smtClean="0"/>
              <a:t> cells</a:t>
            </a:r>
          </a:p>
          <a:p>
            <a:pPr algn="ctr"/>
            <a:r>
              <a:rPr lang="en-US" sz="1400" dirty="0" smtClean="0"/>
              <a:t>(based on DNA methylation analysis by J. Tobias)</a:t>
            </a:r>
            <a:endParaRPr lang="en-US" sz="1400" dirty="0"/>
          </a:p>
        </p:txBody>
      </p:sp>
      <p:pic>
        <p:nvPicPr>
          <p:cNvPr id="5" name="Picture 4" descr="HeatmapSelected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14299"/>
            <a:ext cx="9144000" cy="3691593"/>
          </a:xfrm>
          <a:prstGeom prst="rect">
            <a:avLst/>
          </a:prstGeom>
        </p:spPr>
      </p:pic>
    </p:spTree>
    <p:extLst>
      <p:ext uri="{BB962C8B-B14F-4D97-AF65-F5344CB8AC3E}">
        <p14:creationId xmlns:p14="http://schemas.microsoft.com/office/powerpoint/2010/main" val="3444074744"/>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Bach2 Motifs within peaks from Original Dataset</a:t>
            </a:r>
            <a:endParaRPr lang="en-US" dirty="0"/>
          </a:p>
        </p:txBody>
      </p:sp>
    </p:spTree>
    <p:extLst>
      <p:ext uri="{BB962C8B-B14F-4D97-AF65-F5344CB8AC3E}">
        <p14:creationId xmlns:p14="http://schemas.microsoft.com/office/powerpoint/2010/main" val="12670908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ethyl_Stitching_Protocol.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1377" y="1143000"/>
            <a:ext cx="3481328" cy="4926518"/>
          </a:xfrm>
          <a:prstGeom prst="rect">
            <a:avLst/>
          </a:prstGeom>
        </p:spPr>
      </p:pic>
      <p:sp>
        <p:nvSpPr>
          <p:cNvPr id="3" name="Title 1"/>
          <p:cNvSpPr>
            <a:spLocks noGrp="1"/>
          </p:cNvSpPr>
          <p:nvPr>
            <p:ph type="title"/>
          </p:nvPr>
        </p:nvSpPr>
        <p:spPr>
          <a:xfrm>
            <a:off x="457200" y="0"/>
            <a:ext cx="8229600" cy="1143000"/>
          </a:xfrm>
        </p:spPr>
        <p:txBody>
          <a:bodyPr/>
          <a:lstStyle/>
          <a:p>
            <a:r>
              <a:rPr lang="en-US" dirty="0" smtClean="0"/>
              <a:t>Creating our own </a:t>
            </a:r>
            <a:r>
              <a:rPr lang="en-US" dirty="0" err="1" smtClean="0"/>
              <a:t>CpG</a:t>
            </a:r>
            <a:r>
              <a:rPr lang="en-US" dirty="0" smtClean="0"/>
              <a:t> islands</a:t>
            </a:r>
            <a:endParaRPr lang="en-US" dirty="0"/>
          </a:p>
        </p:txBody>
      </p:sp>
      <p:sp>
        <p:nvSpPr>
          <p:cNvPr id="5" name="Title 1"/>
          <p:cNvSpPr txBox="1">
            <a:spLocks/>
          </p:cNvSpPr>
          <p:nvPr/>
        </p:nvSpPr>
        <p:spPr>
          <a:xfrm>
            <a:off x="609600" y="5715000"/>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400" dirty="0" smtClean="0"/>
              <a:t>See attached document for better view.</a:t>
            </a:r>
            <a:endParaRPr lang="en-US" sz="2400" dirty="0"/>
          </a:p>
        </p:txBody>
      </p:sp>
    </p:spTree>
    <p:extLst>
      <p:ext uri="{BB962C8B-B14F-4D97-AF65-F5344CB8AC3E}">
        <p14:creationId xmlns:p14="http://schemas.microsoft.com/office/powerpoint/2010/main" val="3386841117"/>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Gene Ontology analysis of Bach2-containing </a:t>
            </a:r>
            <a:r>
              <a:rPr lang="en-US" sz="3200" smtClean="0"/>
              <a:t>peaks MORE closed </a:t>
            </a:r>
            <a:r>
              <a:rPr lang="en-US" sz="3200" dirty="0" smtClean="0"/>
              <a:t>in </a:t>
            </a:r>
            <a:r>
              <a:rPr lang="en-US" sz="3200" dirty="0" err="1" smtClean="0"/>
              <a:t>CarT</a:t>
            </a:r>
            <a:r>
              <a:rPr lang="en-US" sz="3200" dirty="0" smtClean="0"/>
              <a:t>+</a:t>
            </a:r>
            <a:endParaRPr lang="en-US" sz="3200" dirty="0"/>
          </a:p>
        </p:txBody>
      </p:sp>
      <p:pic>
        <p:nvPicPr>
          <p:cNvPr id="4" name="Picture 3" descr="HeatmapSelectedGO.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56577"/>
            <a:ext cx="9144000" cy="3676454"/>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3208470808"/>
              </p:ext>
            </p:extLst>
          </p:nvPr>
        </p:nvGraphicFramePr>
        <p:xfrm>
          <a:off x="2652587" y="5993848"/>
          <a:ext cx="3492500" cy="586740"/>
        </p:xfrm>
        <a:graphic>
          <a:graphicData uri="http://schemas.openxmlformats.org/drawingml/2006/table">
            <a:tbl>
              <a:tblPr/>
              <a:tblGrid>
                <a:gridCol w="1587500"/>
                <a:gridCol w="952500"/>
                <a:gridCol w="952500"/>
              </a:tblGrid>
              <a:tr h="190500">
                <a:tc>
                  <a:txBody>
                    <a:bodyPr/>
                    <a:lstStyle/>
                    <a:p>
                      <a:pPr algn="l" fontAlgn="b"/>
                      <a:r>
                        <a:rPr lang="sk-SK" sz="1200" b="0" i="0" u="none" strike="noStrike">
                          <a:solidFill>
                            <a:srgbClr val="000000"/>
                          </a:solidFill>
                          <a:effectLst/>
                          <a:latin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s-IS" sz="1200" b="1" i="0" u="none" strike="noStrike" dirty="0">
                          <a:solidFill>
                            <a:srgbClr val="000000"/>
                          </a:solidFill>
                          <a:effectLst/>
                          <a:latin typeface="Arial"/>
                        </a:rPr>
                        <a:t>100bp</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1" i="0" u="none" strike="noStrike">
                          <a:solidFill>
                            <a:srgbClr val="000000"/>
                          </a:solidFill>
                          <a:effectLst/>
                          <a:latin typeface="Arial"/>
                        </a:rPr>
                        <a:t>Entire Peak</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US" sz="1200" b="0" i="0" u="none" strike="noStrike">
                          <a:solidFill>
                            <a:srgbClr val="000000"/>
                          </a:solidFill>
                          <a:effectLst/>
                          <a:latin typeface="Arial"/>
                        </a:rPr>
                        <a:t>More Open in CarT+</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bg-BG" sz="1200" b="0" i="0" u="none" strike="noStrike">
                          <a:solidFill>
                            <a:srgbClr val="000000"/>
                          </a:solidFill>
                          <a:effectLst/>
                          <a:latin typeface="Arial"/>
                        </a:rPr>
                        <a:t>9/817</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200" b="0" i="0" u="none" strike="noStrike">
                          <a:solidFill>
                            <a:srgbClr val="000000"/>
                          </a:solidFill>
                          <a:effectLst/>
                          <a:latin typeface="Arial"/>
                        </a:rPr>
                        <a:t>85/817</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US" sz="1200" b="0" i="0" u="none" strike="noStrike">
                          <a:solidFill>
                            <a:srgbClr val="000000"/>
                          </a:solidFill>
                          <a:effectLst/>
                          <a:latin typeface="Arial"/>
                        </a:rPr>
                        <a:t>More Closed in CarT+</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Arial"/>
                        </a:rPr>
                        <a:t>37/1549</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Arial"/>
                        </a:rPr>
                        <a:t>375/1549</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269271627"/>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Bach2-containing peaks more open in </a:t>
            </a:r>
            <a:r>
              <a:rPr lang="en-US" dirty="0" err="1" smtClean="0"/>
              <a:t>CarT</a:t>
            </a:r>
            <a:r>
              <a:rPr lang="en-US" dirty="0" smtClean="0"/>
              <a:t>+</a:t>
            </a:r>
            <a:endParaRPr lang="en-US" dirty="0"/>
          </a:p>
        </p:txBody>
      </p:sp>
      <p:pic>
        <p:nvPicPr>
          <p:cNvPr id="4" name="Picture 3" descr="HeatmapSelectedGO.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936352"/>
            <a:ext cx="8470586" cy="3737024"/>
          </a:xfrm>
          <a:prstGeom prst="rect">
            <a:avLst/>
          </a:prstGeom>
        </p:spPr>
      </p:pic>
    </p:spTree>
    <p:extLst>
      <p:ext uri="{BB962C8B-B14F-4D97-AF65-F5344CB8AC3E}">
        <p14:creationId xmlns:p14="http://schemas.microsoft.com/office/powerpoint/2010/main" val="2809478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Methylation merge statistics and intersection with ATAC regions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568582044"/>
              </p:ext>
            </p:extLst>
          </p:nvPr>
        </p:nvGraphicFramePr>
        <p:xfrm>
          <a:off x="3251200" y="1525111"/>
          <a:ext cx="2921000" cy="2542540"/>
        </p:xfrm>
        <a:graphic>
          <a:graphicData uri="http://schemas.openxmlformats.org/drawingml/2006/table">
            <a:tbl>
              <a:tblPr/>
              <a:tblGrid>
                <a:gridCol w="1968500"/>
                <a:gridCol w="952500"/>
              </a:tblGrid>
              <a:tr h="190500">
                <a:tc>
                  <a:txBody>
                    <a:bodyPr/>
                    <a:lstStyle/>
                    <a:p>
                      <a:pPr algn="ctr" fontAlgn="b"/>
                      <a:r>
                        <a:rPr lang="en-US" sz="1200" b="1" i="0" u="none" strike="noStrike">
                          <a:solidFill>
                            <a:srgbClr val="000000"/>
                          </a:solidFill>
                          <a:effectLst/>
                          <a:latin typeface="Arial"/>
                        </a:rPr>
                        <a:t>Name of File</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0000"/>
                          </a:solidFill>
                          <a:effectLst/>
                          <a:latin typeface="Arial"/>
                        </a:rPr>
                        <a:t># of CpGs</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r" fontAlgn="b"/>
                      <a:r>
                        <a:rPr lang="en-US" sz="1200" b="0" i="0" u="none" strike="noStrike">
                          <a:solidFill>
                            <a:srgbClr val="000000"/>
                          </a:solidFill>
                          <a:effectLst/>
                          <a:latin typeface="Arial"/>
                        </a:rPr>
                        <a:t>Hypermethylated Regions</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FI" sz="1200" b="0" i="0" u="none" strike="noStrike">
                          <a:solidFill>
                            <a:srgbClr val="000000"/>
                          </a:solidFill>
                          <a:effectLst/>
                          <a:latin typeface="Arial"/>
                        </a:rPr>
                        <a:t>79984</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r" fontAlgn="b"/>
                      <a:r>
                        <a:rPr lang="en-US" sz="1200" b="0" i="0" u="none" strike="noStrike">
                          <a:solidFill>
                            <a:srgbClr val="000000"/>
                          </a:solidFill>
                          <a:effectLst/>
                          <a:latin typeface="Arial"/>
                        </a:rPr>
                        <a:t>10 bp merge</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s-IS" sz="1200" b="0" i="0" u="none" strike="noStrike">
                          <a:solidFill>
                            <a:srgbClr val="000000"/>
                          </a:solidFill>
                          <a:effectLst/>
                          <a:latin typeface="Arial"/>
                        </a:rPr>
                        <a:t>72246</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r" fontAlgn="b"/>
                      <a:r>
                        <a:rPr lang="en-US" sz="1200" b="0" i="0" u="none" strike="noStrike">
                          <a:solidFill>
                            <a:srgbClr val="000000"/>
                          </a:solidFill>
                          <a:effectLst/>
                          <a:latin typeface="Arial"/>
                        </a:rPr>
                        <a:t>20 bp merge</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Arial"/>
                        </a:rPr>
                        <a:t>69854</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r" fontAlgn="b"/>
                      <a:r>
                        <a:rPr lang="en-US" sz="1200" b="0" i="0" u="none" strike="noStrike">
                          <a:solidFill>
                            <a:srgbClr val="000000"/>
                          </a:solidFill>
                          <a:effectLst/>
                          <a:latin typeface="Arial"/>
                        </a:rPr>
                        <a:t>100 bp merge</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FI" sz="1200" b="0" i="0" u="none" strike="noStrike">
                          <a:solidFill>
                            <a:srgbClr val="000000"/>
                          </a:solidFill>
                          <a:effectLst/>
                          <a:latin typeface="Arial"/>
                        </a:rPr>
                        <a:t>64877</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r" fontAlgn="b"/>
                      <a:r>
                        <a:rPr lang="en-US" sz="1200" b="0" i="0" u="none" strike="noStrike">
                          <a:solidFill>
                            <a:srgbClr val="000000"/>
                          </a:solidFill>
                          <a:effectLst/>
                          <a:latin typeface="Arial"/>
                        </a:rPr>
                        <a:t>500 bp merge</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s-IS" sz="1200" b="0" i="0" u="none" strike="noStrike">
                          <a:solidFill>
                            <a:srgbClr val="000000"/>
                          </a:solidFill>
                          <a:effectLst/>
                          <a:latin typeface="Arial"/>
                        </a:rPr>
                        <a:t>58264</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endParaRPr lang="en-US" sz="1200" b="0" i="0" u="none" strike="noStrike">
                        <a:solidFill>
                          <a:srgbClr val="000000"/>
                        </a:solidFill>
                        <a:effectLst/>
                        <a:latin typeface="Arial"/>
                      </a:endParaRP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a:solidFill>
                          <a:srgbClr val="000000"/>
                        </a:solidFill>
                        <a:effectLst/>
                        <a:latin typeface="Arial"/>
                      </a:endParaRP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ctr" fontAlgn="b"/>
                      <a:r>
                        <a:rPr lang="en-US" sz="1200" b="1" i="0" u="none" strike="noStrike">
                          <a:solidFill>
                            <a:srgbClr val="000000"/>
                          </a:solidFill>
                          <a:effectLst/>
                          <a:latin typeface="Arial"/>
                        </a:rPr>
                        <a:t>Name of File</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0000"/>
                          </a:solidFill>
                          <a:effectLst/>
                          <a:latin typeface="Arial"/>
                        </a:rPr>
                        <a:t># of CpGs</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r" fontAlgn="b"/>
                      <a:r>
                        <a:rPr lang="en-US" sz="1200" b="0" i="0" u="none" strike="noStrike">
                          <a:solidFill>
                            <a:srgbClr val="000000"/>
                          </a:solidFill>
                          <a:effectLst/>
                          <a:latin typeface="Arial"/>
                        </a:rPr>
                        <a:t>Hypomethylated Regions</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s-IS" sz="1200" b="0" i="0" u="none" strike="noStrike" dirty="0">
                          <a:solidFill>
                            <a:srgbClr val="000000"/>
                          </a:solidFill>
                          <a:effectLst/>
                          <a:latin typeface="Arial"/>
                        </a:rPr>
                        <a:t>69633</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r" fontAlgn="b"/>
                      <a:r>
                        <a:rPr lang="en-US" sz="1200" b="0" i="0" u="none" strike="noStrike">
                          <a:solidFill>
                            <a:srgbClr val="000000"/>
                          </a:solidFill>
                          <a:effectLst/>
                          <a:latin typeface="Arial"/>
                        </a:rPr>
                        <a:t>10 bp merge</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s-IS" sz="1200" b="0" i="0" u="none" strike="noStrike" dirty="0">
                          <a:solidFill>
                            <a:srgbClr val="000000"/>
                          </a:solidFill>
                          <a:effectLst/>
                          <a:latin typeface="Arial"/>
                        </a:rPr>
                        <a:t>61423</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r" fontAlgn="b"/>
                      <a:r>
                        <a:rPr lang="en-US" sz="1200" b="0" i="0" u="none" strike="noStrike">
                          <a:solidFill>
                            <a:srgbClr val="000000"/>
                          </a:solidFill>
                          <a:effectLst/>
                          <a:latin typeface="Arial"/>
                        </a:rPr>
                        <a:t>20 bp merge</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cs-CZ" sz="1200" b="0" i="0" u="none" strike="noStrike">
                          <a:solidFill>
                            <a:srgbClr val="000000"/>
                          </a:solidFill>
                          <a:effectLst/>
                          <a:latin typeface="Arial"/>
                        </a:rPr>
                        <a:t>58990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r" fontAlgn="b"/>
                      <a:r>
                        <a:rPr lang="en-US" sz="1200" b="0" i="0" u="none" strike="noStrike">
                          <a:solidFill>
                            <a:srgbClr val="000000"/>
                          </a:solidFill>
                          <a:effectLst/>
                          <a:latin typeface="Arial"/>
                        </a:rPr>
                        <a:t>100 bp merge</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s-IS" sz="1200" b="0" i="0" u="none" strike="noStrike">
                          <a:solidFill>
                            <a:srgbClr val="000000"/>
                          </a:solidFill>
                          <a:effectLst/>
                          <a:latin typeface="Arial"/>
                        </a:rPr>
                        <a:t>54108</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r" fontAlgn="b"/>
                      <a:r>
                        <a:rPr lang="en-US" sz="1200" b="0" i="0" u="none" strike="noStrike">
                          <a:solidFill>
                            <a:srgbClr val="000000"/>
                          </a:solidFill>
                          <a:effectLst/>
                          <a:latin typeface="Arial"/>
                        </a:rPr>
                        <a:t>500 bp merge</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FI" sz="1200" b="0" i="0" u="none" strike="noStrike" dirty="0">
                          <a:solidFill>
                            <a:srgbClr val="000000"/>
                          </a:solidFill>
                          <a:effectLst/>
                          <a:latin typeface="Arial"/>
                        </a:rPr>
                        <a:t>47903</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3" name="TextBox 2"/>
          <p:cNvSpPr txBox="1"/>
          <p:nvPr/>
        </p:nvSpPr>
        <p:spPr>
          <a:xfrm>
            <a:off x="1498600" y="5918200"/>
            <a:ext cx="6146800" cy="646331"/>
          </a:xfrm>
          <a:prstGeom prst="rect">
            <a:avLst/>
          </a:prstGeom>
          <a:noFill/>
        </p:spPr>
        <p:txBody>
          <a:bodyPr wrap="square" rtlCol="0">
            <a:spAutoFit/>
          </a:bodyPr>
          <a:lstStyle/>
          <a:p>
            <a:pPr algn="ctr"/>
            <a:r>
              <a:rPr lang="en-US" dirty="0" smtClean="0"/>
              <a:t>Strongly </a:t>
            </a:r>
            <a:r>
              <a:rPr lang="en-US" dirty="0" err="1" smtClean="0"/>
              <a:t>hyp</a:t>
            </a:r>
            <a:r>
              <a:rPr lang="en-US" dirty="0" smtClean="0"/>
              <a:t>(o/</a:t>
            </a:r>
            <a:r>
              <a:rPr lang="en-US" dirty="0" err="1" smtClean="0"/>
              <a:t>er</a:t>
            </a:r>
            <a:r>
              <a:rPr lang="en-US" dirty="0" smtClean="0"/>
              <a:t>)methylated and </a:t>
            </a:r>
            <a:r>
              <a:rPr lang="en-US" dirty="0" err="1" smtClean="0"/>
              <a:t>hyp</a:t>
            </a:r>
            <a:r>
              <a:rPr lang="en-US" dirty="0" smtClean="0"/>
              <a:t>(o/</a:t>
            </a:r>
            <a:r>
              <a:rPr lang="en-US" dirty="0" err="1" smtClean="0"/>
              <a:t>er</a:t>
            </a:r>
            <a:r>
              <a:rPr lang="en-US" dirty="0" smtClean="0"/>
              <a:t>)methylated sites were both considered.  </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725580918"/>
              </p:ext>
            </p:extLst>
          </p:nvPr>
        </p:nvGraphicFramePr>
        <p:xfrm>
          <a:off x="1625600" y="4754721"/>
          <a:ext cx="5892800" cy="782320"/>
        </p:xfrm>
        <a:graphic>
          <a:graphicData uri="http://schemas.openxmlformats.org/drawingml/2006/table">
            <a:tbl>
              <a:tblPr/>
              <a:tblGrid>
                <a:gridCol w="2032000"/>
                <a:gridCol w="1993900"/>
                <a:gridCol w="1866900"/>
              </a:tblGrid>
              <a:tr h="190500">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c gridSpan="2">
                  <a:txBody>
                    <a:bodyPr/>
                    <a:lstStyle/>
                    <a:p>
                      <a:pPr algn="ctr" fontAlgn="b"/>
                      <a:r>
                        <a:rPr lang="en-US" sz="1200" b="1" i="1" u="none" strike="noStrike">
                          <a:solidFill>
                            <a:srgbClr val="FF0000"/>
                          </a:solidFill>
                          <a:effectLst/>
                          <a:latin typeface="Calibri"/>
                        </a:rPr>
                        <a:t>500 bp Merged CpG Islands</a:t>
                      </a: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r>
              <a:tr h="190500">
                <a:tc>
                  <a:txBody>
                    <a:bodyPr/>
                    <a:lstStyle/>
                    <a:p>
                      <a:pPr algn="l" fontAlgn="b"/>
                      <a:r>
                        <a:rPr lang="sk-SK" sz="12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1" i="0" u="none" strike="noStrike">
                          <a:solidFill>
                            <a:srgbClr val="000000"/>
                          </a:solidFill>
                          <a:effectLst/>
                          <a:latin typeface="Calibri"/>
                        </a:rPr>
                        <a:t>Hypermethylated in TCR-</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1" i="0" u="none" strike="noStrike">
                          <a:solidFill>
                            <a:srgbClr val="000000"/>
                          </a:solidFill>
                          <a:effectLst/>
                          <a:latin typeface="Calibri"/>
                        </a:rPr>
                        <a:t>Hypomethylated in TCR-</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US" sz="1200" b="1" i="0" u="none" strike="noStrike">
                          <a:solidFill>
                            <a:srgbClr val="000000"/>
                          </a:solidFill>
                          <a:effectLst/>
                          <a:latin typeface="Calibri"/>
                        </a:rPr>
                        <a:t>ATAC Downregulated in TCR-</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t-BR" sz="1200" b="0" i="0" u="none" strike="noStrike">
                          <a:solidFill>
                            <a:srgbClr val="000000"/>
                          </a:solidFill>
                          <a:effectLst/>
                          <a:latin typeface="Calibri"/>
                        </a:rPr>
                        <a:t>461 (7.7%)</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r-HR" sz="1200" b="0" i="0" u="none" strike="noStrike">
                          <a:solidFill>
                            <a:srgbClr val="000000"/>
                          </a:solidFill>
                          <a:effectLst/>
                          <a:latin typeface="Calibri"/>
                        </a:rPr>
                        <a:t>524 (8.7%)</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US" sz="1200" b="1" i="0" u="none" strike="noStrike">
                          <a:solidFill>
                            <a:srgbClr val="000000"/>
                          </a:solidFill>
                          <a:effectLst/>
                          <a:latin typeface="Calibri"/>
                        </a:rPr>
                        <a:t>ATAC Upregulated in TCR-</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s-IS" sz="1200" b="0" i="0" u="none" strike="noStrike">
                          <a:solidFill>
                            <a:srgbClr val="000000"/>
                          </a:solidFill>
                          <a:effectLst/>
                          <a:latin typeface="Calibri"/>
                        </a:rPr>
                        <a:t>88 (2.6%)</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s-IS" sz="1200" b="0" i="0" u="none" strike="noStrike" dirty="0">
                          <a:solidFill>
                            <a:srgbClr val="000000"/>
                          </a:solidFill>
                          <a:effectLst/>
                          <a:latin typeface="Calibri"/>
                        </a:rPr>
                        <a:t>108 (3.2%)</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7559806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67439446"/>
              </p:ext>
            </p:extLst>
          </p:nvPr>
        </p:nvGraphicFramePr>
        <p:xfrm>
          <a:off x="3321050" y="2134711"/>
          <a:ext cx="2501900" cy="2542540"/>
        </p:xfrm>
        <a:graphic>
          <a:graphicData uri="http://schemas.openxmlformats.org/drawingml/2006/table">
            <a:tbl>
              <a:tblPr/>
              <a:tblGrid>
                <a:gridCol w="1549400"/>
                <a:gridCol w="952500"/>
              </a:tblGrid>
              <a:tr h="190500">
                <a:tc>
                  <a:txBody>
                    <a:bodyPr/>
                    <a:lstStyle/>
                    <a:p>
                      <a:pPr algn="ctr" fontAlgn="b"/>
                      <a:r>
                        <a:rPr lang="en-US" sz="1200" b="1" i="0" u="none" strike="noStrike">
                          <a:solidFill>
                            <a:srgbClr val="000000"/>
                          </a:solidFill>
                          <a:effectLst/>
                          <a:latin typeface="Arial"/>
                        </a:rPr>
                        <a:t>Name of File</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0000"/>
                          </a:solidFill>
                          <a:effectLst/>
                          <a:latin typeface="Arial"/>
                        </a:rPr>
                        <a:t># of CpGs</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US" sz="1200" b="0" i="0" u="none" strike="noStrike">
                          <a:solidFill>
                            <a:srgbClr val="000000"/>
                          </a:solidFill>
                          <a:effectLst/>
                          <a:latin typeface="Arial"/>
                        </a:rPr>
                        <a:t>All Hyper</a:t>
                      </a:r>
                    </a:p>
                  </a:txBody>
                  <a:tcPr marL="12700" marR="12700" marT="1270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is-IS" sz="1200" b="0" i="0" u="none" strike="noStrike">
                          <a:solidFill>
                            <a:srgbClr val="000000"/>
                          </a:solidFill>
                          <a:effectLst/>
                          <a:latin typeface="Arial"/>
                        </a:rPr>
                        <a:t>16250</a:t>
                      </a:r>
                    </a:p>
                  </a:txBody>
                  <a:tcPr marL="12700" marR="12700" marT="12700" marB="0" anchor="b">
                    <a:lnL>
                      <a:noFill/>
                    </a:lnL>
                    <a:lnR>
                      <a:noFill/>
                    </a:lnR>
                    <a:lnT w="6350" cap="flat" cmpd="sng" algn="ctr">
                      <a:solidFill>
                        <a:srgbClr val="000000"/>
                      </a:solidFill>
                      <a:prstDash val="solid"/>
                      <a:round/>
                      <a:headEnd type="none" w="med" len="med"/>
                      <a:tailEnd type="none" w="med" len="med"/>
                    </a:lnT>
                    <a:lnB>
                      <a:noFill/>
                    </a:lnB>
                  </a:tcPr>
                </a:tc>
              </a:tr>
              <a:tr h="190500">
                <a:tc>
                  <a:txBody>
                    <a:bodyPr/>
                    <a:lstStyle/>
                    <a:p>
                      <a:pPr algn="l" fontAlgn="b"/>
                      <a:r>
                        <a:rPr lang="en-US" sz="1200" b="0" i="0" u="none" strike="noStrike">
                          <a:solidFill>
                            <a:srgbClr val="000000"/>
                          </a:solidFill>
                          <a:effectLst/>
                          <a:latin typeface="Arial"/>
                        </a:rPr>
                        <a:t>10 bp merge</a:t>
                      </a:r>
                    </a:p>
                  </a:txBody>
                  <a:tcPr marL="12700" marR="12700" marT="12700" marB="0" anchor="b">
                    <a:lnL>
                      <a:noFill/>
                    </a:lnL>
                    <a:lnR>
                      <a:noFill/>
                    </a:lnR>
                    <a:lnT>
                      <a:noFill/>
                    </a:lnT>
                    <a:lnB>
                      <a:noFill/>
                    </a:lnB>
                  </a:tcPr>
                </a:tc>
                <a:tc>
                  <a:txBody>
                    <a:bodyPr/>
                    <a:lstStyle/>
                    <a:p>
                      <a:pPr algn="r" fontAlgn="b"/>
                      <a:r>
                        <a:rPr lang="is-IS" sz="1200" b="0" i="0" u="none" strike="noStrike">
                          <a:solidFill>
                            <a:srgbClr val="000000"/>
                          </a:solidFill>
                          <a:effectLst/>
                          <a:latin typeface="Arial"/>
                        </a:rPr>
                        <a:t>15027</a:t>
                      </a:r>
                    </a:p>
                  </a:txBody>
                  <a:tcPr marL="12700" marR="12700" marT="12700" marB="0" anchor="b">
                    <a:lnL>
                      <a:noFill/>
                    </a:lnL>
                    <a:lnR>
                      <a:noFill/>
                    </a:lnR>
                    <a:lnT>
                      <a:noFill/>
                    </a:lnT>
                    <a:lnB>
                      <a:noFill/>
                    </a:lnB>
                  </a:tcPr>
                </a:tc>
              </a:tr>
              <a:tr h="190500">
                <a:tc>
                  <a:txBody>
                    <a:bodyPr/>
                    <a:lstStyle/>
                    <a:p>
                      <a:pPr algn="l" fontAlgn="b"/>
                      <a:r>
                        <a:rPr lang="en-US" sz="1200" b="0" i="0" u="none" strike="noStrike">
                          <a:solidFill>
                            <a:srgbClr val="000000"/>
                          </a:solidFill>
                          <a:effectLst/>
                          <a:latin typeface="Arial"/>
                        </a:rPr>
                        <a:t>50 bp merge</a:t>
                      </a:r>
                    </a:p>
                  </a:txBody>
                  <a:tcPr marL="12700" marR="12700" marT="12700" marB="0" anchor="b">
                    <a:lnL>
                      <a:noFill/>
                    </a:lnL>
                    <a:lnR>
                      <a:noFill/>
                    </a:lnR>
                    <a:lnT>
                      <a:noFill/>
                    </a:lnT>
                    <a:lnB>
                      <a:noFill/>
                    </a:lnB>
                  </a:tcPr>
                </a:tc>
                <a:tc>
                  <a:txBody>
                    <a:bodyPr/>
                    <a:lstStyle/>
                    <a:p>
                      <a:pPr algn="r" fontAlgn="b"/>
                      <a:r>
                        <a:rPr lang="is-IS" sz="1200" b="0" i="0" u="none" strike="noStrike">
                          <a:solidFill>
                            <a:srgbClr val="000000"/>
                          </a:solidFill>
                          <a:effectLst/>
                          <a:latin typeface="Arial"/>
                        </a:rPr>
                        <a:t>14362</a:t>
                      </a:r>
                    </a:p>
                  </a:txBody>
                  <a:tcPr marL="12700" marR="12700" marT="12700" marB="0" anchor="b">
                    <a:lnL>
                      <a:noFill/>
                    </a:lnL>
                    <a:lnR>
                      <a:noFill/>
                    </a:lnR>
                    <a:lnT>
                      <a:noFill/>
                    </a:lnT>
                    <a:lnB>
                      <a:noFill/>
                    </a:lnB>
                  </a:tcPr>
                </a:tc>
              </a:tr>
              <a:tr h="190500">
                <a:tc>
                  <a:txBody>
                    <a:bodyPr/>
                    <a:lstStyle/>
                    <a:p>
                      <a:pPr algn="l" fontAlgn="b"/>
                      <a:r>
                        <a:rPr lang="en-US" sz="1200" b="0" i="0" u="none" strike="noStrike">
                          <a:solidFill>
                            <a:srgbClr val="000000"/>
                          </a:solidFill>
                          <a:effectLst/>
                          <a:latin typeface="Arial"/>
                        </a:rPr>
                        <a:t>100 bp merge</a:t>
                      </a:r>
                    </a:p>
                  </a:txBody>
                  <a:tcPr marL="12700" marR="12700" marT="12700" marB="0" anchor="b">
                    <a:lnL>
                      <a:noFill/>
                    </a:lnL>
                    <a:lnR>
                      <a:noFill/>
                    </a:lnR>
                    <a:lnT>
                      <a:noFill/>
                    </a:lnT>
                    <a:lnB>
                      <a:noFill/>
                    </a:lnB>
                  </a:tcPr>
                </a:tc>
                <a:tc>
                  <a:txBody>
                    <a:bodyPr/>
                    <a:lstStyle/>
                    <a:p>
                      <a:pPr algn="r" fontAlgn="b"/>
                      <a:r>
                        <a:rPr lang="is-IS" sz="1200" b="0" i="0" u="none" strike="noStrike">
                          <a:solidFill>
                            <a:srgbClr val="000000"/>
                          </a:solidFill>
                          <a:effectLst/>
                          <a:latin typeface="Arial"/>
                        </a:rPr>
                        <a:t>14215</a:t>
                      </a:r>
                    </a:p>
                  </a:txBody>
                  <a:tcPr marL="12700" marR="12700" marT="12700" marB="0" anchor="b">
                    <a:lnL>
                      <a:noFill/>
                    </a:lnL>
                    <a:lnR>
                      <a:noFill/>
                    </a:lnR>
                    <a:lnT>
                      <a:noFill/>
                    </a:lnT>
                    <a:lnB>
                      <a:noFill/>
                    </a:lnB>
                  </a:tcPr>
                </a:tc>
              </a:tr>
              <a:tr h="190500">
                <a:tc>
                  <a:txBody>
                    <a:bodyPr/>
                    <a:lstStyle/>
                    <a:p>
                      <a:pPr algn="l" fontAlgn="b"/>
                      <a:r>
                        <a:rPr lang="en-US" sz="1200" b="0" i="0" u="none" strike="noStrike">
                          <a:solidFill>
                            <a:srgbClr val="000000"/>
                          </a:solidFill>
                          <a:effectLst/>
                          <a:latin typeface="Arial"/>
                        </a:rPr>
                        <a:t>500 bp merge</a:t>
                      </a:r>
                    </a:p>
                  </a:txBody>
                  <a:tcPr marL="12700" marR="12700" marT="12700" marB="0" anchor="b">
                    <a:lnL>
                      <a:noFill/>
                    </a:lnL>
                    <a:lnR>
                      <a:noFill/>
                    </a:lnR>
                    <a:lnT>
                      <a:noFill/>
                    </a:lnT>
                    <a:lnB>
                      <a:noFill/>
                    </a:lnB>
                  </a:tcPr>
                </a:tc>
                <a:tc>
                  <a:txBody>
                    <a:bodyPr/>
                    <a:lstStyle/>
                    <a:p>
                      <a:pPr algn="r" fontAlgn="b"/>
                      <a:r>
                        <a:rPr lang="is-IS" sz="1200" b="0" i="0" u="none" strike="noStrike" dirty="0">
                          <a:solidFill>
                            <a:srgbClr val="000000"/>
                          </a:solidFill>
                          <a:effectLst/>
                          <a:latin typeface="Arial"/>
                        </a:rPr>
                        <a:t>13748</a:t>
                      </a:r>
                    </a:p>
                  </a:txBody>
                  <a:tcPr marL="12700" marR="12700" marT="12700" marB="0" anchor="b">
                    <a:lnL>
                      <a:noFill/>
                    </a:lnL>
                    <a:lnR>
                      <a:noFill/>
                    </a:lnR>
                    <a:lnT>
                      <a:noFill/>
                    </a:lnT>
                    <a:lnB>
                      <a:noFill/>
                    </a:lnB>
                  </a:tcPr>
                </a:tc>
              </a:tr>
              <a:tr h="190500">
                <a:tc>
                  <a:txBody>
                    <a:bodyPr/>
                    <a:lstStyle/>
                    <a:p>
                      <a:pPr algn="l" fontAlgn="b"/>
                      <a:endParaRPr lang="en-US" sz="1200" b="0" i="0" u="none" strike="noStrike">
                        <a:solidFill>
                          <a:srgbClr val="000000"/>
                        </a:solidFill>
                        <a:effectLst/>
                        <a:latin typeface="Arial"/>
                      </a:endParaRP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Arial"/>
                      </a:endParaRP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r>
              <a:tr h="190500">
                <a:tc>
                  <a:txBody>
                    <a:bodyPr/>
                    <a:lstStyle/>
                    <a:p>
                      <a:pPr algn="ctr" fontAlgn="b"/>
                      <a:r>
                        <a:rPr lang="en-US" sz="1200" b="1" i="0" u="none" strike="noStrike">
                          <a:solidFill>
                            <a:srgbClr val="000000"/>
                          </a:solidFill>
                          <a:effectLst/>
                          <a:latin typeface="Arial"/>
                        </a:rPr>
                        <a:t>Name of File</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0000"/>
                          </a:solidFill>
                          <a:effectLst/>
                          <a:latin typeface="Arial"/>
                        </a:rPr>
                        <a:t># of CpGs</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US" sz="1200" b="0" i="0" u="none" strike="noStrike">
                          <a:solidFill>
                            <a:srgbClr val="000000"/>
                          </a:solidFill>
                          <a:effectLst/>
                          <a:latin typeface="Arial"/>
                        </a:rPr>
                        <a:t>All Hypo</a:t>
                      </a:r>
                    </a:p>
                  </a:txBody>
                  <a:tcPr marL="12700" marR="12700" marT="1270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is-IS" sz="1200" b="0" i="0" u="none" strike="noStrike">
                          <a:solidFill>
                            <a:srgbClr val="000000"/>
                          </a:solidFill>
                          <a:effectLst/>
                          <a:latin typeface="Arial"/>
                        </a:rPr>
                        <a:t>10557</a:t>
                      </a:r>
                    </a:p>
                  </a:txBody>
                  <a:tcPr marL="12700" marR="12700" marT="12700" marB="0" anchor="b">
                    <a:lnL>
                      <a:noFill/>
                    </a:lnL>
                    <a:lnR>
                      <a:noFill/>
                    </a:lnR>
                    <a:lnT w="6350" cap="flat" cmpd="sng" algn="ctr">
                      <a:solidFill>
                        <a:srgbClr val="000000"/>
                      </a:solidFill>
                      <a:prstDash val="solid"/>
                      <a:round/>
                      <a:headEnd type="none" w="med" len="med"/>
                      <a:tailEnd type="none" w="med" len="med"/>
                    </a:lnT>
                    <a:lnB>
                      <a:noFill/>
                    </a:lnB>
                  </a:tcPr>
                </a:tc>
              </a:tr>
              <a:tr h="190500">
                <a:tc>
                  <a:txBody>
                    <a:bodyPr/>
                    <a:lstStyle/>
                    <a:p>
                      <a:pPr algn="l" fontAlgn="b"/>
                      <a:r>
                        <a:rPr lang="en-US" sz="1200" b="0" i="0" u="none" strike="noStrike">
                          <a:solidFill>
                            <a:srgbClr val="000000"/>
                          </a:solidFill>
                          <a:effectLst/>
                          <a:latin typeface="Arial"/>
                        </a:rPr>
                        <a:t>10 bp merge</a:t>
                      </a:r>
                    </a:p>
                  </a:txBody>
                  <a:tcPr marL="12700" marR="12700" marT="12700" marB="0" anchor="b">
                    <a:lnL>
                      <a:noFill/>
                    </a:lnL>
                    <a:lnR>
                      <a:noFill/>
                    </a:lnR>
                    <a:lnT>
                      <a:noFill/>
                    </a:lnT>
                    <a:lnB>
                      <a:noFill/>
                    </a:lnB>
                  </a:tcPr>
                </a:tc>
                <a:tc>
                  <a:txBody>
                    <a:bodyPr/>
                    <a:lstStyle/>
                    <a:p>
                      <a:pPr algn="r" fontAlgn="b"/>
                      <a:r>
                        <a:rPr lang="cs-CZ" sz="1200" b="0" i="0" u="none" strike="noStrike">
                          <a:solidFill>
                            <a:srgbClr val="000000"/>
                          </a:solidFill>
                          <a:effectLst/>
                          <a:latin typeface="Arial"/>
                        </a:rPr>
                        <a:t>9336</a:t>
                      </a:r>
                    </a:p>
                  </a:txBody>
                  <a:tcPr marL="12700" marR="12700" marT="12700" marB="0" anchor="b">
                    <a:lnL>
                      <a:noFill/>
                    </a:lnL>
                    <a:lnR>
                      <a:noFill/>
                    </a:lnR>
                    <a:lnT>
                      <a:noFill/>
                    </a:lnT>
                    <a:lnB>
                      <a:noFill/>
                    </a:lnB>
                  </a:tcPr>
                </a:tc>
              </a:tr>
              <a:tr h="190500">
                <a:tc>
                  <a:txBody>
                    <a:bodyPr/>
                    <a:lstStyle/>
                    <a:p>
                      <a:pPr algn="l" fontAlgn="b"/>
                      <a:r>
                        <a:rPr lang="en-US" sz="1200" b="0" i="0" u="none" strike="noStrike">
                          <a:solidFill>
                            <a:srgbClr val="000000"/>
                          </a:solidFill>
                          <a:effectLst/>
                          <a:latin typeface="Arial"/>
                        </a:rPr>
                        <a:t>50 bp merge</a:t>
                      </a:r>
                    </a:p>
                  </a:txBody>
                  <a:tcPr marL="12700" marR="12700" marT="12700" marB="0" anchor="b">
                    <a:lnL>
                      <a:noFill/>
                    </a:lnL>
                    <a:lnR>
                      <a:noFill/>
                    </a:lnR>
                    <a:lnT>
                      <a:noFill/>
                    </a:lnT>
                    <a:lnB>
                      <a:noFill/>
                    </a:lnB>
                  </a:tcPr>
                </a:tc>
                <a:tc>
                  <a:txBody>
                    <a:bodyPr/>
                    <a:lstStyle/>
                    <a:p>
                      <a:pPr algn="r" fontAlgn="b"/>
                      <a:r>
                        <a:rPr lang="is-IS" sz="1200" b="0" i="0" u="none" strike="noStrike">
                          <a:solidFill>
                            <a:srgbClr val="000000"/>
                          </a:solidFill>
                          <a:effectLst/>
                          <a:latin typeface="Arial"/>
                        </a:rPr>
                        <a:t>8665</a:t>
                      </a:r>
                    </a:p>
                  </a:txBody>
                  <a:tcPr marL="12700" marR="12700" marT="12700" marB="0" anchor="b">
                    <a:lnL>
                      <a:noFill/>
                    </a:lnL>
                    <a:lnR>
                      <a:noFill/>
                    </a:lnR>
                    <a:lnT>
                      <a:noFill/>
                    </a:lnT>
                    <a:lnB>
                      <a:noFill/>
                    </a:lnB>
                  </a:tcPr>
                </a:tc>
              </a:tr>
              <a:tr h="190500">
                <a:tc>
                  <a:txBody>
                    <a:bodyPr/>
                    <a:lstStyle/>
                    <a:p>
                      <a:pPr algn="l" fontAlgn="b"/>
                      <a:r>
                        <a:rPr lang="en-US" sz="1200" b="0" i="0" u="none" strike="noStrike">
                          <a:solidFill>
                            <a:srgbClr val="000000"/>
                          </a:solidFill>
                          <a:effectLst/>
                          <a:latin typeface="Arial"/>
                        </a:rPr>
                        <a:t>100 bp merge</a:t>
                      </a:r>
                    </a:p>
                  </a:txBody>
                  <a:tcPr marL="12700" marR="12700" marT="12700" marB="0" anchor="b">
                    <a:lnL>
                      <a:noFill/>
                    </a:lnL>
                    <a:lnR>
                      <a:noFill/>
                    </a:lnR>
                    <a:lnT>
                      <a:noFill/>
                    </a:lnT>
                    <a:lnB>
                      <a:noFill/>
                    </a:lnB>
                  </a:tcPr>
                </a:tc>
                <a:tc>
                  <a:txBody>
                    <a:bodyPr/>
                    <a:lstStyle/>
                    <a:p>
                      <a:pPr algn="r" fontAlgn="b"/>
                      <a:r>
                        <a:rPr lang="cs-CZ" sz="1200" b="0" i="0" u="none" strike="noStrike">
                          <a:solidFill>
                            <a:srgbClr val="000000"/>
                          </a:solidFill>
                          <a:effectLst/>
                          <a:latin typeface="Arial"/>
                        </a:rPr>
                        <a:t>8497</a:t>
                      </a:r>
                    </a:p>
                  </a:txBody>
                  <a:tcPr marL="12700" marR="12700" marT="12700" marB="0" anchor="b">
                    <a:lnL>
                      <a:noFill/>
                    </a:lnL>
                    <a:lnR>
                      <a:noFill/>
                    </a:lnR>
                    <a:lnT>
                      <a:noFill/>
                    </a:lnT>
                    <a:lnB>
                      <a:noFill/>
                    </a:lnB>
                  </a:tcPr>
                </a:tc>
              </a:tr>
              <a:tr h="190500">
                <a:tc>
                  <a:txBody>
                    <a:bodyPr/>
                    <a:lstStyle/>
                    <a:p>
                      <a:pPr algn="l" fontAlgn="b"/>
                      <a:r>
                        <a:rPr lang="en-US" sz="1200" b="0" i="0" u="none" strike="noStrike">
                          <a:solidFill>
                            <a:srgbClr val="000000"/>
                          </a:solidFill>
                          <a:effectLst/>
                          <a:latin typeface="Arial"/>
                        </a:rPr>
                        <a:t>500 bp merge</a:t>
                      </a:r>
                    </a:p>
                  </a:txBody>
                  <a:tcPr marL="12700" marR="12700" marT="12700" marB="0" anchor="b">
                    <a:lnL>
                      <a:noFill/>
                    </a:lnL>
                    <a:lnR>
                      <a:noFill/>
                    </a:lnR>
                    <a:lnT>
                      <a:noFill/>
                    </a:lnT>
                    <a:lnB>
                      <a:noFill/>
                    </a:lnB>
                  </a:tcPr>
                </a:tc>
                <a:tc>
                  <a:txBody>
                    <a:bodyPr/>
                    <a:lstStyle/>
                    <a:p>
                      <a:pPr algn="r" fontAlgn="b"/>
                      <a:r>
                        <a:rPr lang="fi-FI" sz="1200" b="0" i="0" u="none" strike="noStrike" dirty="0">
                          <a:solidFill>
                            <a:srgbClr val="000000"/>
                          </a:solidFill>
                          <a:effectLst/>
                          <a:latin typeface="Arial"/>
                        </a:rPr>
                        <a:t>7942</a:t>
                      </a:r>
                    </a:p>
                  </a:txBody>
                  <a:tcPr marL="12700" marR="12700" marT="12700" marB="0" anchor="b">
                    <a:lnL>
                      <a:noFill/>
                    </a:lnL>
                    <a:lnR>
                      <a:noFill/>
                    </a:lnR>
                    <a:lnT>
                      <a:noFill/>
                    </a:lnT>
                    <a:lnB>
                      <a:noFill/>
                    </a:lnB>
                  </a:tcPr>
                </a:tc>
              </a:tr>
            </a:tbl>
          </a:graphicData>
        </a:graphic>
      </p:graphicFrame>
      <p:sp>
        <p:nvSpPr>
          <p:cNvPr id="6" name="Title 1"/>
          <p:cNvSpPr>
            <a:spLocks noGrp="1"/>
          </p:cNvSpPr>
          <p:nvPr>
            <p:ph type="title"/>
          </p:nvPr>
        </p:nvSpPr>
        <p:spPr>
          <a:xfrm>
            <a:off x="457200" y="274638"/>
            <a:ext cx="8229600" cy="1143000"/>
          </a:xfrm>
        </p:spPr>
        <p:txBody>
          <a:bodyPr>
            <a:normAutofit fontScale="90000"/>
          </a:bodyPr>
          <a:lstStyle/>
          <a:p>
            <a:r>
              <a:rPr lang="en-US" dirty="0" smtClean="0"/>
              <a:t>Methylation merge statistics for strongly methylated regions and intersection with ATAC</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2736684082"/>
              </p:ext>
            </p:extLst>
          </p:nvPr>
        </p:nvGraphicFramePr>
        <p:xfrm>
          <a:off x="1778000" y="4818221"/>
          <a:ext cx="5588000" cy="782320"/>
        </p:xfrm>
        <a:graphic>
          <a:graphicData uri="http://schemas.openxmlformats.org/drawingml/2006/table">
            <a:tbl>
              <a:tblPr/>
              <a:tblGrid>
                <a:gridCol w="1714500"/>
                <a:gridCol w="1968500"/>
                <a:gridCol w="1905000"/>
              </a:tblGrid>
              <a:tr h="190500">
                <a:tc>
                  <a:txBody>
                    <a:bodyPr/>
                    <a:lstStyle/>
                    <a:p>
                      <a:pPr algn="l" fontAlgn="b"/>
                      <a:endParaRPr lang="en-US" sz="1200" b="0" i="0" u="none" strike="noStrike">
                        <a:solidFill>
                          <a:srgbClr val="000000"/>
                        </a:solidFill>
                        <a:effectLst/>
                        <a:latin typeface="Arial"/>
                      </a:endParaRP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c gridSpan="2">
                  <a:txBody>
                    <a:bodyPr/>
                    <a:lstStyle/>
                    <a:p>
                      <a:pPr algn="ctr" fontAlgn="b"/>
                      <a:r>
                        <a:rPr lang="en-US" sz="1200" b="1" i="0" u="none" strike="noStrike">
                          <a:solidFill>
                            <a:srgbClr val="FF0000"/>
                          </a:solidFill>
                          <a:effectLst/>
                          <a:latin typeface="Arial"/>
                        </a:rPr>
                        <a:t>Stitched 500bp StrongMethylation Only</a:t>
                      </a: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r>
              <a:tr h="190500">
                <a:tc>
                  <a:txBody>
                    <a:bodyPr/>
                    <a:lstStyle/>
                    <a:p>
                      <a:pPr algn="l" fontAlgn="b"/>
                      <a:r>
                        <a:rPr lang="sk-SK" sz="1200" b="0" i="0" u="none" strike="noStrike">
                          <a:solidFill>
                            <a:srgbClr val="000000"/>
                          </a:solidFill>
                          <a:effectLst/>
                          <a:latin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1" i="0" u="none" strike="noStrike">
                          <a:solidFill>
                            <a:srgbClr val="000000"/>
                          </a:solidFill>
                          <a:effectLst/>
                          <a:latin typeface="Arial"/>
                        </a:rPr>
                        <a:t>StrongHypermeth in TCR-</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1" i="0" u="none" strike="noStrike">
                          <a:solidFill>
                            <a:srgbClr val="000000"/>
                          </a:solidFill>
                          <a:effectLst/>
                          <a:latin typeface="Arial"/>
                        </a:rPr>
                        <a:t>StrongHypoMeth in TCR-</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US" sz="1200" b="1" i="0" u="none" strike="noStrike">
                          <a:solidFill>
                            <a:srgbClr val="000000"/>
                          </a:solidFill>
                          <a:effectLst/>
                          <a:latin typeface="Arial"/>
                        </a:rPr>
                        <a:t>ATAC Down in TCR-</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s-IS" sz="1200" b="0" i="0" u="none" strike="noStrike">
                          <a:solidFill>
                            <a:srgbClr val="000000"/>
                          </a:solidFill>
                          <a:effectLst/>
                          <a:latin typeface="Arial"/>
                        </a:rPr>
                        <a:t>82 (1.4%)</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s-IS" sz="1200" b="0" i="0" u="none" strike="noStrike">
                          <a:solidFill>
                            <a:srgbClr val="000000"/>
                          </a:solidFill>
                          <a:effectLst/>
                          <a:latin typeface="Arial"/>
                        </a:rPr>
                        <a:t>131 (2.2%)</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US" sz="1200" b="1" i="0" u="none" strike="noStrike">
                          <a:solidFill>
                            <a:srgbClr val="000000"/>
                          </a:solidFill>
                          <a:effectLst/>
                          <a:latin typeface="Arial"/>
                        </a:rPr>
                        <a:t>ATAC Up in TCR-</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t-BR" sz="1200" b="0" i="0" u="none" strike="noStrike">
                          <a:solidFill>
                            <a:srgbClr val="000000"/>
                          </a:solidFill>
                          <a:effectLst/>
                          <a:latin typeface="Arial"/>
                        </a:rPr>
                        <a:t>16 (0.47%)</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200" b="0" i="0" u="none" strike="noStrike" dirty="0">
                          <a:solidFill>
                            <a:srgbClr val="000000"/>
                          </a:solidFill>
                          <a:effectLst/>
                          <a:latin typeface="Arial"/>
                        </a:rPr>
                        <a:t>33 (0.98%)</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8" name="TextBox 7"/>
          <p:cNvSpPr txBox="1"/>
          <p:nvPr/>
        </p:nvSpPr>
        <p:spPr>
          <a:xfrm>
            <a:off x="330200" y="5778500"/>
            <a:ext cx="8089900" cy="923330"/>
          </a:xfrm>
          <a:prstGeom prst="rect">
            <a:avLst/>
          </a:prstGeom>
          <a:noFill/>
        </p:spPr>
        <p:txBody>
          <a:bodyPr wrap="square" rtlCol="0">
            <a:spAutoFit/>
          </a:bodyPr>
          <a:lstStyle/>
          <a:p>
            <a:r>
              <a:rPr lang="en-US" dirty="0" smtClean="0"/>
              <a:t>Important observation: The large majority of “</a:t>
            </a:r>
            <a:r>
              <a:rPr lang="en-US" dirty="0" err="1" smtClean="0"/>
              <a:t>CpG</a:t>
            </a:r>
            <a:r>
              <a:rPr lang="en-US" dirty="0" smtClean="0"/>
              <a:t> islands” are lone </a:t>
            </a:r>
            <a:r>
              <a:rPr lang="en-US" dirty="0" err="1" smtClean="0"/>
              <a:t>CpG</a:t>
            </a:r>
            <a:r>
              <a:rPr lang="en-US" dirty="0" smtClean="0"/>
              <a:t> methylation sites, which suggests there are very few real differentially methylated “</a:t>
            </a:r>
            <a:r>
              <a:rPr lang="en-US" dirty="0" err="1" smtClean="0"/>
              <a:t>CpG</a:t>
            </a:r>
            <a:r>
              <a:rPr lang="en-US" dirty="0" smtClean="0"/>
              <a:t> islands” as we classically understand them </a:t>
            </a:r>
            <a:endParaRPr lang="en-US" dirty="0"/>
          </a:p>
        </p:txBody>
      </p:sp>
    </p:spTree>
    <p:extLst>
      <p:ext uri="{BB962C8B-B14F-4D97-AF65-F5344CB8AC3E}">
        <p14:creationId xmlns:p14="http://schemas.microsoft.com/office/powerpoint/2010/main" val="39558881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ATAC enrichment at differentially methylated </a:t>
            </a:r>
            <a:r>
              <a:rPr lang="en-US" dirty="0" err="1" smtClean="0"/>
              <a:t>CpG</a:t>
            </a:r>
            <a:r>
              <a:rPr lang="en-US" dirty="0" smtClean="0"/>
              <a:t> islands</a:t>
            </a:r>
            <a:endParaRPr lang="en-US" dirty="0"/>
          </a:p>
        </p:txBody>
      </p:sp>
      <p:pic>
        <p:nvPicPr>
          <p:cNvPr id="4" name="Picture 3"/>
          <p:cNvPicPr>
            <a:picLocks noChangeAspect="1"/>
          </p:cNvPicPr>
          <p:nvPr/>
        </p:nvPicPr>
        <p:blipFill>
          <a:blip r:embed="rId2"/>
          <a:stretch>
            <a:fillRect/>
          </a:stretch>
        </p:blipFill>
        <p:spPr>
          <a:xfrm>
            <a:off x="4991100" y="2400300"/>
            <a:ext cx="2743200" cy="2743200"/>
          </a:xfrm>
          <a:prstGeom prst="rect">
            <a:avLst/>
          </a:prstGeom>
        </p:spPr>
      </p:pic>
      <p:sp>
        <p:nvSpPr>
          <p:cNvPr id="5" name="TextBox 4"/>
          <p:cNvSpPr txBox="1"/>
          <p:nvPr/>
        </p:nvSpPr>
        <p:spPr>
          <a:xfrm>
            <a:off x="5575300" y="2081768"/>
            <a:ext cx="2489200" cy="369332"/>
          </a:xfrm>
          <a:prstGeom prst="rect">
            <a:avLst/>
          </a:prstGeom>
          <a:noFill/>
        </p:spPr>
        <p:txBody>
          <a:bodyPr wrap="square" rtlCol="0">
            <a:spAutoFit/>
          </a:bodyPr>
          <a:lstStyle/>
          <a:p>
            <a:r>
              <a:rPr lang="en-US" dirty="0" err="1" smtClean="0"/>
              <a:t>Hypomethylated</a:t>
            </a:r>
            <a:r>
              <a:rPr lang="en-US" dirty="0" smtClean="0"/>
              <a:t> in TCR-</a:t>
            </a:r>
            <a:endParaRPr lang="en-US" dirty="0"/>
          </a:p>
        </p:txBody>
      </p:sp>
      <p:pic>
        <p:nvPicPr>
          <p:cNvPr id="6" name="Picture 5"/>
          <p:cNvPicPr>
            <a:picLocks noChangeAspect="1"/>
          </p:cNvPicPr>
          <p:nvPr/>
        </p:nvPicPr>
        <p:blipFill>
          <a:blip r:embed="rId3"/>
          <a:stretch>
            <a:fillRect/>
          </a:stretch>
        </p:blipFill>
        <p:spPr>
          <a:xfrm>
            <a:off x="1181100" y="2451100"/>
            <a:ext cx="2743200" cy="2743200"/>
          </a:xfrm>
          <a:prstGeom prst="rect">
            <a:avLst/>
          </a:prstGeom>
        </p:spPr>
      </p:pic>
      <p:sp>
        <p:nvSpPr>
          <p:cNvPr id="7" name="TextBox 6"/>
          <p:cNvSpPr txBox="1"/>
          <p:nvPr/>
        </p:nvSpPr>
        <p:spPr>
          <a:xfrm>
            <a:off x="1562100" y="2081768"/>
            <a:ext cx="2616200" cy="369332"/>
          </a:xfrm>
          <a:prstGeom prst="rect">
            <a:avLst/>
          </a:prstGeom>
          <a:noFill/>
        </p:spPr>
        <p:txBody>
          <a:bodyPr wrap="square" rtlCol="0">
            <a:spAutoFit/>
          </a:bodyPr>
          <a:lstStyle/>
          <a:p>
            <a:r>
              <a:rPr lang="en-US" dirty="0" err="1" smtClean="0"/>
              <a:t>Hypermethylated</a:t>
            </a:r>
            <a:r>
              <a:rPr lang="en-US" dirty="0" smtClean="0"/>
              <a:t> in TCR-</a:t>
            </a:r>
            <a:endParaRPr lang="en-US" dirty="0"/>
          </a:p>
        </p:txBody>
      </p:sp>
      <p:sp>
        <p:nvSpPr>
          <p:cNvPr id="9" name="TextBox 8"/>
          <p:cNvSpPr txBox="1"/>
          <p:nvPr/>
        </p:nvSpPr>
        <p:spPr>
          <a:xfrm rot="18937328">
            <a:off x="1211644" y="5250937"/>
            <a:ext cx="1181100" cy="369332"/>
          </a:xfrm>
          <a:prstGeom prst="rect">
            <a:avLst/>
          </a:prstGeom>
          <a:noFill/>
        </p:spPr>
        <p:txBody>
          <a:bodyPr wrap="square" rtlCol="0">
            <a:spAutoFit/>
          </a:bodyPr>
          <a:lstStyle/>
          <a:p>
            <a:r>
              <a:rPr lang="en-US" dirty="0" smtClean="0"/>
              <a:t>TCR- Rep1</a:t>
            </a:r>
            <a:endParaRPr lang="en-US" dirty="0"/>
          </a:p>
        </p:txBody>
      </p:sp>
      <p:sp>
        <p:nvSpPr>
          <p:cNvPr id="10" name="TextBox 9"/>
          <p:cNvSpPr txBox="1"/>
          <p:nvPr/>
        </p:nvSpPr>
        <p:spPr>
          <a:xfrm rot="18937328">
            <a:off x="1618044" y="5314435"/>
            <a:ext cx="1181100" cy="369332"/>
          </a:xfrm>
          <a:prstGeom prst="rect">
            <a:avLst/>
          </a:prstGeom>
          <a:noFill/>
        </p:spPr>
        <p:txBody>
          <a:bodyPr wrap="square" rtlCol="0">
            <a:spAutoFit/>
          </a:bodyPr>
          <a:lstStyle/>
          <a:p>
            <a:r>
              <a:rPr lang="en-US" dirty="0" smtClean="0"/>
              <a:t>TCR- Rep2</a:t>
            </a:r>
            <a:endParaRPr lang="en-US" dirty="0"/>
          </a:p>
        </p:txBody>
      </p:sp>
      <p:sp>
        <p:nvSpPr>
          <p:cNvPr id="11" name="TextBox 10"/>
          <p:cNvSpPr txBox="1"/>
          <p:nvPr/>
        </p:nvSpPr>
        <p:spPr>
          <a:xfrm rot="18937328">
            <a:off x="2084330" y="5314434"/>
            <a:ext cx="1181100" cy="369332"/>
          </a:xfrm>
          <a:prstGeom prst="rect">
            <a:avLst/>
          </a:prstGeom>
          <a:noFill/>
        </p:spPr>
        <p:txBody>
          <a:bodyPr wrap="square" rtlCol="0">
            <a:spAutoFit/>
          </a:bodyPr>
          <a:lstStyle/>
          <a:p>
            <a:r>
              <a:rPr lang="en-US" dirty="0" smtClean="0"/>
              <a:t>TCR</a:t>
            </a:r>
            <a:r>
              <a:rPr lang="en-US" dirty="0"/>
              <a:t>+</a:t>
            </a:r>
            <a:r>
              <a:rPr lang="en-US" dirty="0" smtClean="0"/>
              <a:t> Rep1</a:t>
            </a:r>
            <a:endParaRPr lang="en-US" dirty="0"/>
          </a:p>
        </p:txBody>
      </p:sp>
      <p:sp>
        <p:nvSpPr>
          <p:cNvPr id="12" name="TextBox 11"/>
          <p:cNvSpPr txBox="1"/>
          <p:nvPr/>
        </p:nvSpPr>
        <p:spPr>
          <a:xfrm rot="18937328">
            <a:off x="2580834" y="5314435"/>
            <a:ext cx="1181100" cy="369332"/>
          </a:xfrm>
          <a:prstGeom prst="rect">
            <a:avLst/>
          </a:prstGeom>
          <a:noFill/>
        </p:spPr>
        <p:txBody>
          <a:bodyPr wrap="square" rtlCol="0">
            <a:spAutoFit/>
          </a:bodyPr>
          <a:lstStyle/>
          <a:p>
            <a:r>
              <a:rPr lang="en-US" dirty="0" smtClean="0"/>
              <a:t>TCR</a:t>
            </a:r>
            <a:r>
              <a:rPr lang="en-US" dirty="0"/>
              <a:t>+</a:t>
            </a:r>
            <a:r>
              <a:rPr lang="en-US" dirty="0" smtClean="0"/>
              <a:t> Rep2</a:t>
            </a:r>
            <a:endParaRPr lang="en-US" dirty="0"/>
          </a:p>
        </p:txBody>
      </p:sp>
      <p:sp>
        <p:nvSpPr>
          <p:cNvPr id="13" name="TextBox 12"/>
          <p:cNvSpPr txBox="1"/>
          <p:nvPr/>
        </p:nvSpPr>
        <p:spPr>
          <a:xfrm rot="18937328">
            <a:off x="5123243" y="5250938"/>
            <a:ext cx="1181100" cy="369332"/>
          </a:xfrm>
          <a:prstGeom prst="rect">
            <a:avLst/>
          </a:prstGeom>
          <a:noFill/>
        </p:spPr>
        <p:txBody>
          <a:bodyPr wrap="square" rtlCol="0">
            <a:spAutoFit/>
          </a:bodyPr>
          <a:lstStyle/>
          <a:p>
            <a:r>
              <a:rPr lang="en-US" dirty="0" smtClean="0"/>
              <a:t>TCR- Rep1</a:t>
            </a:r>
            <a:endParaRPr lang="en-US" dirty="0"/>
          </a:p>
        </p:txBody>
      </p:sp>
      <p:sp>
        <p:nvSpPr>
          <p:cNvPr id="14" name="TextBox 13"/>
          <p:cNvSpPr txBox="1"/>
          <p:nvPr/>
        </p:nvSpPr>
        <p:spPr>
          <a:xfrm rot="18937328">
            <a:off x="5529643" y="5314436"/>
            <a:ext cx="1181100" cy="369332"/>
          </a:xfrm>
          <a:prstGeom prst="rect">
            <a:avLst/>
          </a:prstGeom>
          <a:noFill/>
        </p:spPr>
        <p:txBody>
          <a:bodyPr wrap="square" rtlCol="0">
            <a:spAutoFit/>
          </a:bodyPr>
          <a:lstStyle/>
          <a:p>
            <a:r>
              <a:rPr lang="en-US" dirty="0" smtClean="0"/>
              <a:t>TCR- Rep2</a:t>
            </a:r>
            <a:endParaRPr lang="en-US" dirty="0"/>
          </a:p>
        </p:txBody>
      </p:sp>
      <p:sp>
        <p:nvSpPr>
          <p:cNvPr id="15" name="TextBox 14"/>
          <p:cNvSpPr txBox="1"/>
          <p:nvPr/>
        </p:nvSpPr>
        <p:spPr>
          <a:xfrm rot="18937328">
            <a:off x="5995929" y="5314435"/>
            <a:ext cx="1181100" cy="369332"/>
          </a:xfrm>
          <a:prstGeom prst="rect">
            <a:avLst/>
          </a:prstGeom>
          <a:noFill/>
        </p:spPr>
        <p:txBody>
          <a:bodyPr wrap="square" rtlCol="0">
            <a:spAutoFit/>
          </a:bodyPr>
          <a:lstStyle/>
          <a:p>
            <a:r>
              <a:rPr lang="en-US" dirty="0" smtClean="0"/>
              <a:t>TCR</a:t>
            </a:r>
            <a:r>
              <a:rPr lang="en-US" dirty="0"/>
              <a:t>+</a:t>
            </a:r>
            <a:r>
              <a:rPr lang="en-US" dirty="0" smtClean="0"/>
              <a:t> Rep1</a:t>
            </a:r>
            <a:endParaRPr lang="en-US" dirty="0"/>
          </a:p>
        </p:txBody>
      </p:sp>
      <p:sp>
        <p:nvSpPr>
          <p:cNvPr id="16" name="TextBox 15"/>
          <p:cNvSpPr txBox="1"/>
          <p:nvPr/>
        </p:nvSpPr>
        <p:spPr>
          <a:xfrm rot="18937328">
            <a:off x="6492433" y="5314436"/>
            <a:ext cx="1181100" cy="369332"/>
          </a:xfrm>
          <a:prstGeom prst="rect">
            <a:avLst/>
          </a:prstGeom>
          <a:noFill/>
        </p:spPr>
        <p:txBody>
          <a:bodyPr wrap="square" rtlCol="0">
            <a:spAutoFit/>
          </a:bodyPr>
          <a:lstStyle/>
          <a:p>
            <a:r>
              <a:rPr lang="en-US" dirty="0" smtClean="0"/>
              <a:t>TCR</a:t>
            </a:r>
            <a:r>
              <a:rPr lang="en-US" dirty="0"/>
              <a:t>+</a:t>
            </a:r>
            <a:r>
              <a:rPr lang="en-US" dirty="0" smtClean="0"/>
              <a:t> Rep2</a:t>
            </a:r>
            <a:endParaRPr lang="en-US" dirty="0"/>
          </a:p>
        </p:txBody>
      </p:sp>
      <p:sp>
        <p:nvSpPr>
          <p:cNvPr id="17" name="TextBox 16"/>
          <p:cNvSpPr txBox="1"/>
          <p:nvPr/>
        </p:nvSpPr>
        <p:spPr>
          <a:xfrm rot="16200000">
            <a:off x="127515" y="3397826"/>
            <a:ext cx="2616200" cy="369332"/>
          </a:xfrm>
          <a:prstGeom prst="rect">
            <a:avLst/>
          </a:prstGeom>
          <a:noFill/>
        </p:spPr>
        <p:txBody>
          <a:bodyPr wrap="square" rtlCol="0">
            <a:spAutoFit/>
          </a:bodyPr>
          <a:lstStyle/>
          <a:p>
            <a:r>
              <a:rPr lang="en-US" dirty="0" smtClean="0"/>
              <a:t>ATAC-enrichment (log2)</a:t>
            </a:r>
            <a:endParaRPr lang="en-US" dirty="0"/>
          </a:p>
        </p:txBody>
      </p:sp>
      <p:sp>
        <p:nvSpPr>
          <p:cNvPr id="18" name="TextBox 17"/>
          <p:cNvSpPr txBox="1"/>
          <p:nvPr/>
        </p:nvSpPr>
        <p:spPr>
          <a:xfrm rot="16200000">
            <a:off x="3913148" y="3397826"/>
            <a:ext cx="2616200" cy="369332"/>
          </a:xfrm>
          <a:prstGeom prst="rect">
            <a:avLst/>
          </a:prstGeom>
          <a:noFill/>
        </p:spPr>
        <p:txBody>
          <a:bodyPr wrap="square" rtlCol="0">
            <a:spAutoFit/>
          </a:bodyPr>
          <a:lstStyle/>
          <a:p>
            <a:r>
              <a:rPr lang="en-US" dirty="0" smtClean="0"/>
              <a:t>ATAC-enrichment (log2)</a:t>
            </a:r>
            <a:endParaRPr lang="en-US" dirty="0"/>
          </a:p>
        </p:txBody>
      </p:sp>
      <p:sp>
        <p:nvSpPr>
          <p:cNvPr id="3" name="TextBox 2"/>
          <p:cNvSpPr txBox="1"/>
          <p:nvPr/>
        </p:nvSpPr>
        <p:spPr>
          <a:xfrm>
            <a:off x="514348" y="6159500"/>
            <a:ext cx="8255000" cy="646331"/>
          </a:xfrm>
          <a:prstGeom prst="rect">
            <a:avLst/>
          </a:prstGeom>
          <a:noFill/>
        </p:spPr>
        <p:txBody>
          <a:bodyPr wrap="square" rtlCol="0">
            <a:spAutoFit/>
          </a:bodyPr>
          <a:lstStyle/>
          <a:p>
            <a:pPr algn="ctr"/>
            <a:r>
              <a:rPr lang="en-US" dirty="0" smtClean="0"/>
              <a:t>These </a:t>
            </a:r>
            <a:r>
              <a:rPr lang="en-US" dirty="0" err="1" smtClean="0"/>
              <a:t>CpG</a:t>
            </a:r>
            <a:r>
              <a:rPr lang="en-US" dirty="0" smtClean="0"/>
              <a:t> islands are stitched 500bp regions that contain at least 5 differentially methylated </a:t>
            </a:r>
            <a:r>
              <a:rPr lang="en-US" dirty="0" err="1" smtClean="0"/>
              <a:t>CpG</a:t>
            </a:r>
            <a:r>
              <a:rPr lang="en-US" dirty="0" smtClean="0"/>
              <a:t> calls</a:t>
            </a:r>
            <a:endParaRPr lang="en-US" dirty="0"/>
          </a:p>
        </p:txBody>
      </p:sp>
    </p:spTree>
    <p:extLst>
      <p:ext uri="{BB962C8B-B14F-4D97-AF65-F5344CB8AC3E}">
        <p14:creationId xmlns:p14="http://schemas.microsoft.com/office/powerpoint/2010/main" val="23160331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Gene ontology for </a:t>
            </a:r>
            <a:r>
              <a:rPr lang="en-US" dirty="0" err="1" smtClean="0"/>
              <a:t>Hypomethylated</a:t>
            </a:r>
            <a:r>
              <a:rPr lang="en-US" dirty="0" smtClean="0"/>
              <a:t> </a:t>
            </a:r>
            <a:r>
              <a:rPr lang="en-US" dirty="0" err="1" smtClean="0"/>
              <a:t>CpG</a:t>
            </a:r>
            <a:r>
              <a:rPr lang="en-US" dirty="0" smtClean="0"/>
              <a:t> islands in </a:t>
            </a:r>
            <a:r>
              <a:rPr lang="en-US" dirty="0" err="1" smtClean="0"/>
              <a:t>CarT</a:t>
            </a:r>
            <a:r>
              <a:rPr lang="en-US" dirty="0" smtClean="0"/>
              <a:t>+</a:t>
            </a:r>
            <a:endParaRPr lang="en-US" dirty="0"/>
          </a:p>
        </p:txBody>
      </p:sp>
      <p:pic>
        <p:nvPicPr>
          <p:cNvPr id="4" name="Picture 3" descr="HeatmapSelectedGO.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78963"/>
            <a:ext cx="9144000" cy="4185634"/>
          </a:xfrm>
          <a:prstGeom prst="rect">
            <a:avLst/>
          </a:prstGeom>
        </p:spPr>
      </p:pic>
    </p:spTree>
    <p:extLst>
      <p:ext uri="{BB962C8B-B14F-4D97-AF65-F5344CB8AC3E}">
        <p14:creationId xmlns:p14="http://schemas.microsoft.com/office/powerpoint/2010/main" val="11117241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Gene ontology for </a:t>
            </a:r>
            <a:r>
              <a:rPr lang="en-US" dirty="0" err="1" smtClean="0"/>
              <a:t>Hypermethylated</a:t>
            </a:r>
            <a:r>
              <a:rPr lang="en-US" dirty="0" smtClean="0"/>
              <a:t> </a:t>
            </a:r>
            <a:r>
              <a:rPr lang="en-US" dirty="0" err="1" smtClean="0"/>
              <a:t>CpG</a:t>
            </a:r>
            <a:r>
              <a:rPr lang="en-US" dirty="0" smtClean="0"/>
              <a:t> in </a:t>
            </a:r>
            <a:r>
              <a:rPr lang="en-US" dirty="0" err="1" smtClean="0"/>
              <a:t>CarT</a:t>
            </a:r>
            <a:r>
              <a:rPr lang="en-US" dirty="0" smtClean="0"/>
              <a:t>+</a:t>
            </a:r>
            <a:endParaRPr lang="en-US" dirty="0"/>
          </a:p>
        </p:txBody>
      </p:sp>
      <p:pic>
        <p:nvPicPr>
          <p:cNvPr id="4" name="Picture 3" descr="HeatmapSelectedGO.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25652"/>
            <a:ext cx="9144000" cy="3676454"/>
          </a:xfrm>
          <a:prstGeom prst="rect">
            <a:avLst/>
          </a:prstGeom>
        </p:spPr>
      </p:pic>
    </p:spTree>
    <p:extLst>
      <p:ext uri="{BB962C8B-B14F-4D97-AF65-F5344CB8AC3E}">
        <p14:creationId xmlns:p14="http://schemas.microsoft.com/office/powerpoint/2010/main" val="26465814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Genomewide ATAC correlation</a:t>
            </a:r>
            <a:endParaRPr lang="en-US" dirty="0"/>
          </a:p>
        </p:txBody>
      </p:sp>
      <p:graphicFrame>
        <p:nvGraphicFramePr>
          <p:cNvPr id="4" name="Table 3"/>
          <p:cNvGraphicFramePr>
            <a:graphicFrameLocks noGrp="1"/>
          </p:cNvGraphicFramePr>
          <p:nvPr/>
        </p:nvGraphicFramePr>
        <p:xfrm>
          <a:off x="1714500" y="3276441"/>
          <a:ext cx="5715000" cy="1173480"/>
        </p:xfrm>
        <a:graphic>
          <a:graphicData uri="http://schemas.openxmlformats.org/drawingml/2006/table">
            <a:tbl>
              <a:tblPr/>
              <a:tblGrid>
                <a:gridCol w="952500"/>
                <a:gridCol w="952500"/>
                <a:gridCol w="952500"/>
                <a:gridCol w="952500"/>
                <a:gridCol w="952500"/>
                <a:gridCol w="952500"/>
              </a:tblGrid>
              <a:tr h="190500">
                <a:tc>
                  <a:txBody>
                    <a:bodyPr/>
                    <a:lstStyle/>
                    <a:p>
                      <a:pPr algn="l" fontAlgn="b"/>
                      <a:r>
                        <a:rPr lang="en-US" sz="1200" b="0" i="0" u="none" strike="noStrike">
                          <a:solidFill>
                            <a:srgbClr val="000000"/>
                          </a:solidFill>
                          <a:effectLst/>
                          <a:latin typeface="Arial"/>
                        </a:rPr>
                        <a:t>TAG-min</a:t>
                      </a:r>
                    </a:p>
                  </a:txBody>
                  <a:tcPr marL="12700" marR="12700" marT="12700" marB="0" anchor="b">
                    <a:lnL>
                      <a:noFill/>
                    </a:lnL>
                    <a:lnR>
                      <a:noFill/>
                    </a:lnR>
                    <a:lnT>
                      <a:noFill/>
                    </a:lnT>
                    <a:lnB>
                      <a:noFill/>
                    </a:lnB>
                  </a:tcPr>
                </a:tc>
                <a:tc>
                  <a:txBody>
                    <a:bodyPr/>
                    <a:lstStyle/>
                    <a:p>
                      <a:pPr algn="l" fontAlgn="b"/>
                      <a:r>
                        <a:rPr lang="en-US" sz="1200" b="0" i="0" u="none" strike="noStrike">
                          <a:solidFill>
                            <a:srgbClr val="000000"/>
                          </a:solidFill>
                          <a:effectLst/>
                          <a:latin typeface="Arial"/>
                        </a:rPr>
                        <a:t>TCR- Rep1</a:t>
                      </a:r>
                    </a:p>
                  </a:txBody>
                  <a:tcPr marL="12700" marR="12700" marT="12700" marB="0" anchor="b">
                    <a:lnL>
                      <a:noFill/>
                    </a:lnL>
                    <a:lnR>
                      <a:noFill/>
                    </a:lnR>
                    <a:lnT>
                      <a:noFill/>
                    </a:lnT>
                    <a:lnB>
                      <a:noFill/>
                    </a:lnB>
                  </a:tcPr>
                </a:tc>
                <a:tc>
                  <a:txBody>
                    <a:bodyPr/>
                    <a:lstStyle/>
                    <a:p>
                      <a:pPr algn="r" fontAlgn="b"/>
                      <a:r>
                        <a:rPr lang="en-US" sz="1200" b="0" i="0" u="none" strike="noStrike">
                          <a:solidFill>
                            <a:srgbClr val="000000"/>
                          </a:solidFill>
                          <a:effectLst/>
                          <a:latin typeface="Arial"/>
                        </a:rPr>
                        <a:t>1</a:t>
                      </a:r>
                    </a:p>
                  </a:txBody>
                  <a:tcPr marL="12700" marR="12700" marT="12700" marB="0" anchor="b">
                    <a:lnL>
                      <a:noFill/>
                    </a:lnL>
                    <a:lnR>
                      <a:noFill/>
                    </a:lnR>
                    <a:lnT>
                      <a:noFill/>
                    </a:lnT>
                    <a:lnB>
                      <a:noFill/>
                    </a:lnB>
                    <a:solidFill>
                      <a:srgbClr val="963634"/>
                    </a:solidFill>
                  </a:tcPr>
                </a:tc>
                <a:tc>
                  <a:txBody>
                    <a:bodyPr/>
                    <a:lstStyle/>
                    <a:p>
                      <a:pPr algn="l" fontAlgn="b"/>
                      <a:endParaRPr lang="en-US" sz="1200" b="0" i="0" u="none" strike="noStrike">
                        <a:solidFill>
                          <a:srgbClr val="000000"/>
                        </a:solidFill>
                        <a:effectLst/>
                        <a:latin typeface="Arial"/>
                      </a:endParaRPr>
                    </a:p>
                  </a:txBody>
                  <a:tcPr marL="12700" marR="12700" marT="12700" marB="0" anchor="b">
                    <a:lnL>
                      <a:noFill/>
                    </a:lnL>
                    <a:lnR>
                      <a:noFill/>
                    </a:lnR>
                    <a:lnT>
                      <a:noFill/>
                    </a:lnT>
                    <a:lnB>
                      <a:noFill/>
                    </a:lnB>
                  </a:tcPr>
                </a:tc>
                <a:tc>
                  <a:txBody>
                    <a:bodyPr/>
                    <a:lstStyle/>
                    <a:p>
                      <a:pPr algn="l" fontAlgn="b"/>
                      <a:endParaRPr lang="en-US" sz="1200" b="0" i="0" u="none" strike="noStrike">
                        <a:solidFill>
                          <a:srgbClr val="000000"/>
                        </a:solidFill>
                        <a:effectLst/>
                        <a:latin typeface="Arial"/>
                      </a:endParaRPr>
                    </a:p>
                  </a:txBody>
                  <a:tcPr marL="12700" marR="12700" marT="12700" marB="0" anchor="b">
                    <a:lnL>
                      <a:noFill/>
                    </a:lnL>
                    <a:lnR>
                      <a:noFill/>
                    </a:lnR>
                    <a:lnT>
                      <a:noFill/>
                    </a:lnT>
                    <a:lnB>
                      <a:noFill/>
                    </a:lnB>
                  </a:tcPr>
                </a:tc>
                <a:tc>
                  <a:txBody>
                    <a:bodyPr/>
                    <a:lstStyle/>
                    <a:p>
                      <a:pPr algn="l" fontAlgn="b"/>
                      <a:endParaRPr lang="en-US" sz="1200" b="0" i="0" u="none" strike="noStrike">
                        <a:solidFill>
                          <a:srgbClr val="000000"/>
                        </a:solidFill>
                        <a:effectLst/>
                        <a:latin typeface="Arial"/>
                      </a:endParaRPr>
                    </a:p>
                  </a:txBody>
                  <a:tcPr marL="12700" marR="12700" marT="12700" marB="0" anchor="b">
                    <a:lnL>
                      <a:noFill/>
                    </a:lnL>
                    <a:lnR>
                      <a:noFill/>
                    </a:lnR>
                    <a:lnT>
                      <a:noFill/>
                    </a:lnT>
                    <a:lnB>
                      <a:noFill/>
                    </a:lnB>
                  </a:tcPr>
                </a:tc>
              </a:tr>
              <a:tr h="190500">
                <a:tc>
                  <a:txBody>
                    <a:bodyPr/>
                    <a:lstStyle/>
                    <a:p>
                      <a:pPr algn="l" fontAlgn="b"/>
                      <a:r>
                        <a:rPr lang="en-US" sz="1200" b="0" i="0" u="none" strike="noStrike">
                          <a:solidFill>
                            <a:srgbClr val="000000"/>
                          </a:solidFill>
                          <a:effectLst/>
                          <a:latin typeface="Arial"/>
                        </a:rPr>
                        <a:t>GGA-min</a:t>
                      </a:r>
                    </a:p>
                  </a:txBody>
                  <a:tcPr marL="12700" marR="12700" marT="12700" marB="0" anchor="b">
                    <a:lnL>
                      <a:noFill/>
                    </a:lnL>
                    <a:lnR>
                      <a:noFill/>
                    </a:lnR>
                    <a:lnT>
                      <a:noFill/>
                    </a:lnT>
                    <a:lnB>
                      <a:noFill/>
                    </a:lnB>
                  </a:tcPr>
                </a:tc>
                <a:tc>
                  <a:txBody>
                    <a:bodyPr/>
                    <a:lstStyle/>
                    <a:p>
                      <a:pPr algn="l" fontAlgn="b"/>
                      <a:r>
                        <a:rPr lang="en-US" sz="1200" b="0" i="0" u="none" strike="noStrike">
                          <a:solidFill>
                            <a:srgbClr val="000000"/>
                          </a:solidFill>
                          <a:effectLst/>
                          <a:latin typeface="Arial"/>
                        </a:rPr>
                        <a:t>TCR- Rep2</a:t>
                      </a:r>
                    </a:p>
                  </a:txBody>
                  <a:tcPr marL="12700" marR="12700" marT="12700" marB="0" anchor="b">
                    <a:lnL>
                      <a:noFill/>
                    </a:lnL>
                    <a:lnR>
                      <a:noFill/>
                    </a:lnR>
                    <a:lnT>
                      <a:noFill/>
                    </a:lnT>
                    <a:lnB>
                      <a:noFill/>
                    </a:lnB>
                  </a:tcPr>
                </a:tc>
                <a:tc>
                  <a:txBody>
                    <a:bodyPr/>
                    <a:lstStyle/>
                    <a:p>
                      <a:pPr algn="r" fontAlgn="b"/>
                      <a:r>
                        <a:rPr lang="nb-NO" sz="1200" b="0" i="0" u="none" strike="noStrike">
                          <a:solidFill>
                            <a:srgbClr val="000000"/>
                          </a:solidFill>
                          <a:effectLst/>
                          <a:latin typeface="Arial"/>
                        </a:rPr>
                        <a:t>0.99986</a:t>
                      </a:r>
                    </a:p>
                  </a:txBody>
                  <a:tcPr marL="12700" marR="12700" marT="12700" marB="0" anchor="b">
                    <a:lnL>
                      <a:noFill/>
                    </a:lnL>
                    <a:lnR>
                      <a:noFill/>
                    </a:lnR>
                    <a:lnT>
                      <a:noFill/>
                    </a:lnT>
                    <a:lnB>
                      <a:noFill/>
                    </a:lnB>
                  </a:tcPr>
                </a:tc>
                <a:tc>
                  <a:txBody>
                    <a:bodyPr/>
                    <a:lstStyle/>
                    <a:p>
                      <a:pPr algn="r" fontAlgn="b"/>
                      <a:r>
                        <a:rPr lang="en-US" sz="1200" b="0" i="0" u="none" strike="noStrike">
                          <a:solidFill>
                            <a:srgbClr val="000000"/>
                          </a:solidFill>
                          <a:effectLst/>
                          <a:latin typeface="Arial"/>
                        </a:rPr>
                        <a:t>1</a:t>
                      </a:r>
                    </a:p>
                  </a:txBody>
                  <a:tcPr marL="12700" marR="12700" marT="12700" marB="0" anchor="b">
                    <a:lnL>
                      <a:noFill/>
                    </a:lnL>
                    <a:lnR>
                      <a:noFill/>
                    </a:lnR>
                    <a:lnT>
                      <a:noFill/>
                    </a:lnT>
                    <a:lnB>
                      <a:noFill/>
                    </a:lnB>
                    <a:solidFill>
                      <a:srgbClr val="963634"/>
                    </a:solidFill>
                  </a:tcPr>
                </a:tc>
                <a:tc>
                  <a:txBody>
                    <a:bodyPr/>
                    <a:lstStyle/>
                    <a:p>
                      <a:pPr algn="l" fontAlgn="b"/>
                      <a:endParaRPr lang="en-US" sz="1200" b="0" i="0" u="none" strike="noStrike">
                        <a:solidFill>
                          <a:srgbClr val="000000"/>
                        </a:solidFill>
                        <a:effectLst/>
                        <a:latin typeface="Arial"/>
                      </a:endParaRPr>
                    </a:p>
                  </a:txBody>
                  <a:tcPr marL="12700" marR="12700" marT="12700" marB="0" anchor="b">
                    <a:lnL>
                      <a:noFill/>
                    </a:lnL>
                    <a:lnR>
                      <a:noFill/>
                    </a:lnR>
                    <a:lnT>
                      <a:noFill/>
                    </a:lnT>
                    <a:lnB>
                      <a:noFill/>
                    </a:lnB>
                  </a:tcPr>
                </a:tc>
                <a:tc>
                  <a:txBody>
                    <a:bodyPr/>
                    <a:lstStyle/>
                    <a:p>
                      <a:pPr algn="l" fontAlgn="b"/>
                      <a:endParaRPr lang="en-US" sz="1200" b="0" i="0" u="none" strike="noStrike">
                        <a:solidFill>
                          <a:srgbClr val="000000"/>
                        </a:solidFill>
                        <a:effectLst/>
                        <a:latin typeface="Arial"/>
                      </a:endParaRPr>
                    </a:p>
                  </a:txBody>
                  <a:tcPr marL="12700" marR="12700" marT="12700" marB="0" anchor="b">
                    <a:lnL>
                      <a:noFill/>
                    </a:lnL>
                    <a:lnR>
                      <a:noFill/>
                    </a:lnR>
                    <a:lnT>
                      <a:noFill/>
                    </a:lnT>
                    <a:lnB>
                      <a:noFill/>
                    </a:lnB>
                  </a:tcPr>
                </a:tc>
              </a:tr>
              <a:tr h="190500">
                <a:tc>
                  <a:txBody>
                    <a:bodyPr/>
                    <a:lstStyle/>
                    <a:p>
                      <a:pPr algn="l" fontAlgn="b"/>
                      <a:r>
                        <a:rPr lang="en-US" sz="1200" b="0" i="0" u="none" strike="noStrike">
                          <a:solidFill>
                            <a:srgbClr val="000000"/>
                          </a:solidFill>
                          <a:effectLst/>
                          <a:latin typeface="Arial"/>
                        </a:rPr>
                        <a:t>CTC-plus</a:t>
                      </a:r>
                    </a:p>
                  </a:txBody>
                  <a:tcPr marL="12700" marR="12700" marT="12700" marB="0" anchor="b">
                    <a:lnL>
                      <a:noFill/>
                    </a:lnL>
                    <a:lnR>
                      <a:noFill/>
                    </a:lnR>
                    <a:lnT>
                      <a:noFill/>
                    </a:lnT>
                    <a:lnB>
                      <a:noFill/>
                    </a:lnB>
                  </a:tcPr>
                </a:tc>
                <a:tc>
                  <a:txBody>
                    <a:bodyPr/>
                    <a:lstStyle/>
                    <a:p>
                      <a:pPr algn="l" fontAlgn="b"/>
                      <a:r>
                        <a:rPr lang="en-US" sz="1200" b="0" i="0" u="none" strike="noStrike">
                          <a:solidFill>
                            <a:srgbClr val="000000"/>
                          </a:solidFill>
                          <a:effectLst/>
                          <a:latin typeface="Arial"/>
                        </a:rPr>
                        <a:t>TCR+ Rep1</a:t>
                      </a:r>
                    </a:p>
                  </a:txBody>
                  <a:tcPr marL="12700" marR="12700" marT="12700" marB="0" anchor="b">
                    <a:lnL>
                      <a:noFill/>
                    </a:lnL>
                    <a:lnR>
                      <a:noFill/>
                    </a:lnR>
                    <a:lnT>
                      <a:noFill/>
                    </a:lnT>
                    <a:lnB>
                      <a:noFill/>
                    </a:lnB>
                  </a:tcPr>
                </a:tc>
                <a:tc>
                  <a:txBody>
                    <a:bodyPr/>
                    <a:lstStyle/>
                    <a:p>
                      <a:pPr algn="r" fontAlgn="b"/>
                      <a:r>
                        <a:rPr lang="nb-NO" sz="1200" b="0" i="0" u="none" strike="noStrike">
                          <a:solidFill>
                            <a:srgbClr val="000000"/>
                          </a:solidFill>
                          <a:effectLst/>
                          <a:latin typeface="Arial"/>
                        </a:rPr>
                        <a:t>0.99916</a:t>
                      </a:r>
                    </a:p>
                  </a:txBody>
                  <a:tcPr marL="12700" marR="12700" marT="12700" marB="0" anchor="b">
                    <a:lnL>
                      <a:noFill/>
                    </a:lnL>
                    <a:lnR>
                      <a:noFill/>
                    </a:lnR>
                    <a:lnT>
                      <a:noFill/>
                    </a:lnT>
                    <a:lnB>
                      <a:noFill/>
                    </a:lnB>
                  </a:tcPr>
                </a:tc>
                <a:tc>
                  <a:txBody>
                    <a:bodyPr/>
                    <a:lstStyle/>
                    <a:p>
                      <a:pPr algn="r" fontAlgn="b"/>
                      <a:r>
                        <a:rPr lang="nb-NO" sz="1200" b="0" i="0" u="none" strike="noStrike">
                          <a:solidFill>
                            <a:srgbClr val="000000"/>
                          </a:solidFill>
                          <a:effectLst/>
                          <a:latin typeface="Arial"/>
                        </a:rPr>
                        <a:t>0.99345</a:t>
                      </a:r>
                    </a:p>
                  </a:txBody>
                  <a:tcPr marL="12700" marR="12700" marT="12700" marB="0" anchor="b">
                    <a:lnL>
                      <a:noFill/>
                    </a:lnL>
                    <a:lnR>
                      <a:noFill/>
                    </a:lnR>
                    <a:lnT>
                      <a:noFill/>
                    </a:lnT>
                    <a:lnB>
                      <a:noFill/>
                    </a:lnB>
                  </a:tcPr>
                </a:tc>
                <a:tc>
                  <a:txBody>
                    <a:bodyPr/>
                    <a:lstStyle/>
                    <a:p>
                      <a:pPr algn="r" fontAlgn="b"/>
                      <a:r>
                        <a:rPr lang="en-US" sz="1200" b="0" i="0" u="none" strike="noStrike">
                          <a:solidFill>
                            <a:srgbClr val="000000"/>
                          </a:solidFill>
                          <a:effectLst/>
                          <a:latin typeface="Arial"/>
                        </a:rPr>
                        <a:t>1</a:t>
                      </a:r>
                    </a:p>
                  </a:txBody>
                  <a:tcPr marL="12700" marR="12700" marT="12700" marB="0" anchor="b">
                    <a:lnL>
                      <a:noFill/>
                    </a:lnL>
                    <a:lnR>
                      <a:noFill/>
                    </a:lnR>
                    <a:lnT>
                      <a:noFill/>
                    </a:lnT>
                    <a:lnB>
                      <a:noFill/>
                    </a:lnB>
                    <a:solidFill>
                      <a:srgbClr val="963634"/>
                    </a:solidFill>
                  </a:tcPr>
                </a:tc>
                <a:tc>
                  <a:txBody>
                    <a:bodyPr/>
                    <a:lstStyle/>
                    <a:p>
                      <a:pPr algn="l" fontAlgn="b"/>
                      <a:endParaRPr lang="en-US" sz="1200" b="0" i="0" u="none" strike="noStrike">
                        <a:solidFill>
                          <a:srgbClr val="000000"/>
                        </a:solidFill>
                        <a:effectLst/>
                        <a:latin typeface="Arial"/>
                      </a:endParaRPr>
                    </a:p>
                  </a:txBody>
                  <a:tcPr marL="12700" marR="12700" marT="12700" marB="0" anchor="b">
                    <a:lnL>
                      <a:noFill/>
                    </a:lnL>
                    <a:lnR>
                      <a:noFill/>
                    </a:lnR>
                    <a:lnT>
                      <a:noFill/>
                    </a:lnT>
                    <a:lnB>
                      <a:noFill/>
                    </a:lnB>
                  </a:tcPr>
                </a:tc>
              </a:tr>
              <a:tr h="190500">
                <a:tc>
                  <a:txBody>
                    <a:bodyPr/>
                    <a:lstStyle/>
                    <a:p>
                      <a:pPr algn="l" fontAlgn="b"/>
                      <a:r>
                        <a:rPr lang="en-US" sz="1200" b="0" i="0" u="none" strike="noStrike">
                          <a:solidFill>
                            <a:srgbClr val="000000"/>
                          </a:solidFill>
                          <a:effectLst/>
                          <a:latin typeface="Arial"/>
                        </a:rPr>
                        <a:t>CAG-plus</a:t>
                      </a:r>
                    </a:p>
                  </a:txBody>
                  <a:tcPr marL="12700" marR="12700" marT="12700" marB="0" anchor="b">
                    <a:lnL>
                      <a:noFill/>
                    </a:lnL>
                    <a:lnR>
                      <a:noFill/>
                    </a:lnR>
                    <a:lnT>
                      <a:noFill/>
                    </a:lnT>
                    <a:lnB>
                      <a:noFill/>
                    </a:lnB>
                  </a:tcPr>
                </a:tc>
                <a:tc>
                  <a:txBody>
                    <a:bodyPr/>
                    <a:lstStyle/>
                    <a:p>
                      <a:pPr algn="l" fontAlgn="b"/>
                      <a:r>
                        <a:rPr lang="en-US" sz="1200" b="0" i="0" u="none" strike="noStrike">
                          <a:solidFill>
                            <a:srgbClr val="000000"/>
                          </a:solidFill>
                          <a:effectLst/>
                          <a:latin typeface="Arial"/>
                        </a:rPr>
                        <a:t>TCR+ Rep2</a:t>
                      </a:r>
                    </a:p>
                  </a:txBody>
                  <a:tcPr marL="12700" marR="12700" marT="12700" marB="0" anchor="b">
                    <a:lnL>
                      <a:noFill/>
                    </a:lnL>
                    <a:lnR>
                      <a:noFill/>
                    </a:lnR>
                    <a:lnT>
                      <a:noFill/>
                    </a:lnT>
                    <a:lnB>
                      <a:noFill/>
                    </a:lnB>
                  </a:tcPr>
                </a:tc>
                <a:tc>
                  <a:txBody>
                    <a:bodyPr/>
                    <a:lstStyle/>
                    <a:p>
                      <a:pPr algn="r" fontAlgn="b"/>
                      <a:r>
                        <a:rPr lang="fi-FI" sz="1200" b="0" i="0" u="none" strike="noStrike">
                          <a:solidFill>
                            <a:srgbClr val="000000"/>
                          </a:solidFill>
                          <a:effectLst/>
                          <a:latin typeface="Arial"/>
                        </a:rPr>
                        <a:t>0.99796</a:t>
                      </a:r>
                    </a:p>
                  </a:txBody>
                  <a:tcPr marL="12700" marR="12700" marT="12700" marB="0" anchor="b">
                    <a:lnL>
                      <a:noFill/>
                    </a:lnL>
                    <a:lnR>
                      <a:noFill/>
                    </a:lnR>
                    <a:lnT>
                      <a:noFill/>
                    </a:lnT>
                    <a:lnB>
                      <a:noFill/>
                    </a:lnB>
                  </a:tcPr>
                </a:tc>
                <a:tc>
                  <a:txBody>
                    <a:bodyPr/>
                    <a:lstStyle/>
                    <a:p>
                      <a:pPr algn="r" fontAlgn="b"/>
                      <a:r>
                        <a:rPr lang="nb-NO" sz="1200" b="0" i="0" u="none" strike="noStrike">
                          <a:solidFill>
                            <a:srgbClr val="000000"/>
                          </a:solidFill>
                          <a:effectLst/>
                          <a:latin typeface="Arial"/>
                        </a:rPr>
                        <a:t>0.99841</a:t>
                      </a:r>
                    </a:p>
                  </a:txBody>
                  <a:tcPr marL="12700" marR="12700" marT="12700" marB="0" anchor="b">
                    <a:lnL>
                      <a:noFill/>
                    </a:lnL>
                    <a:lnR>
                      <a:noFill/>
                    </a:lnR>
                    <a:lnT>
                      <a:noFill/>
                    </a:lnT>
                    <a:lnB>
                      <a:noFill/>
                    </a:lnB>
                  </a:tcPr>
                </a:tc>
                <a:tc>
                  <a:txBody>
                    <a:bodyPr/>
                    <a:lstStyle/>
                    <a:p>
                      <a:pPr algn="r" fontAlgn="b"/>
                      <a:r>
                        <a:rPr lang="it-IT" sz="1200" b="0" i="0" u="none" strike="noStrike">
                          <a:solidFill>
                            <a:srgbClr val="000000"/>
                          </a:solidFill>
                          <a:effectLst/>
                          <a:latin typeface="Arial"/>
                        </a:rPr>
                        <a:t>0.99947</a:t>
                      </a:r>
                    </a:p>
                  </a:txBody>
                  <a:tcPr marL="12700" marR="12700" marT="12700" marB="0" anchor="b">
                    <a:lnL>
                      <a:noFill/>
                    </a:lnL>
                    <a:lnR>
                      <a:noFill/>
                    </a:lnR>
                    <a:lnT>
                      <a:noFill/>
                    </a:lnT>
                    <a:lnB>
                      <a:noFill/>
                    </a:lnB>
                  </a:tcPr>
                </a:tc>
                <a:tc>
                  <a:txBody>
                    <a:bodyPr/>
                    <a:lstStyle/>
                    <a:p>
                      <a:pPr algn="r" fontAlgn="b"/>
                      <a:r>
                        <a:rPr lang="en-US" sz="1200" b="0" i="0" u="none" strike="noStrike">
                          <a:solidFill>
                            <a:srgbClr val="000000"/>
                          </a:solidFill>
                          <a:effectLst/>
                          <a:latin typeface="Arial"/>
                        </a:rPr>
                        <a:t>1</a:t>
                      </a:r>
                    </a:p>
                  </a:txBody>
                  <a:tcPr marL="12700" marR="12700" marT="12700" marB="0" anchor="b">
                    <a:lnL>
                      <a:noFill/>
                    </a:lnL>
                    <a:lnR>
                      <a:noFill/>
                    </a:lnR>
                    <a:lnT>
                      <a:noFill/>
                    </a:lnT>
                    <a:lnB>
                      <a:noFill/>
                    </a:lnB>
                    <a:solidFill>
                      <a:srgbClr val="963634"/>
                    </a:solidFill>
                  </a:tcPr>
                </a:tc>
              </a:tr>
              <a:tr h="190500">
                <a:tc>
                  <a:txBody>
                    <a:bodyPr/>
                    <a:lstStyle/>
                    <a:p>
                      <a:pPr algn="l" fontAlgn="b"/>
                      <a:endParaRPr lang="en-US" sz="1200" b="0" i="0" u="none" strike="noStrike">
                        <a:solidFill>
                          <a:srgbClr val="000000"/>
                        </a:solidFill>
                        <a:effectLst/>
                        <a:latin typeface="Arial"/>
                      </a:endParaRPr>
                    </a:p>
                  </a:txBody>
                  <a:tcPr marL="12700" marR="12700" marT="12700" marB="0" anchor="b">
                    <a:lnL>
                      <a:noFill/>
                    </a:lnL>
                    <a:lnR>
                      <a:noFill/>
                    </a:lnR>
                    <a:lnT>
                      <a:noFill/>
                    </a:lnT>
                    <a:lnB>
                      <a:noFill/>
                    </a:lnB>
                  </a:tcPr>
                </a:tc>
                <a:tc>
                  <a:txBody>
                    <a:bodyPr/>
                    <a:lstStyle/>
                    <a:p>
                      <a:pPr algn="l" fontAlgn="b"/>
                      <a:endParaRPr lang="en-US" sz="1200" b="0" i="0" u="none" strike="noStrike">
                        <a:solidFill>
                          <a:srgbClr val="000000"/>
                        </a:solidFill>
                        <a:effectLst/>
                        <a:latin typeface="Arial"/>
                      </a:endParaRPr>
                    </a:p>
                  </a:txBody>
                  <a:tcPr marL="12700" marR="12700" marT="12700" marB="0" anchor="b">
                    <a:lnL>
                      <a:noFill/>
                    </a:lnL>
                    <a:lnR>
                      <a:noFill/>
                    </a:lnR>
                    <a:lnT>
                      <a:noFill/>
                    </a:lnT>
                    <a:lnB>
                      <a:noFill/>
                    </a:lnB>
                  </a:tcPr>
                </a:tc>
                <a:tc>
                  <a:txBody>
                    <a:bodyPr/>
                    <a:lstStyle/>
                    <a:p>
                      <a:pPr algn="l" fontAlgn="b"/>
                      <a:r>
                        <a:rPr lang="en-US" sz="1200" b="0" i="0" u="none" strike="noStrike">
                          <a:solidFill>
                            <a:srgbClr val="000000"/>
                          </a:solidFill>
                          <a:effectLst/>
                          <a:latin typeface="Arial"/>
                        </a:rPr>
                        <a:t>TCR- Rep1</a:t>
                      </a:r>
                    </a:p>
                  </a:txBody>
                  <a:tcPr marL="12700" marR="12700" marT="12700" marB="0" anchor="b">
                    <a:lnL>
                      <a:noFill/>
                    </a:lnL>
                    <a:lnR>
                      <a:noFill/>
                    </a:lnR>
                    <a:lnT>
                      <a:noFill/>
                    </a:lnT>
                    <a:lnB>
                      <a:noFill/>
                    </a:lnB>
                  </a:tcPr>
                </a:tc>
                <a:tc>
                  <a:txBody>
                    <a:bodyPr/>
                    <a:lstStyle/>
                    <a:p>
                      <a:pPr algn="l" fontAlgn="b"/>
                      <a:r>
                        <a:rPr lang="en-US" sz="1200" b="0" i="0" u="none" strike="noStrike">
                          <a:solidFill>
                            <a:srgbClr val="000000"/>
                          </a:solidFill>
                          <a:effectLst/>
                          <a:latin typeface="Arial"/>
                        </a:rPr>
                        <a:t>TCR- Rep2</a:t>
                      </a:r>
                    </a:p>
                  </a:txBody>
                  <a:tcPr marL="12700" marR="12700" marT="12700" marB="0" anchor="b">
                    <a:lnL>
                      <a:noFill/>
                    </a:lnL>
                    <a:lnR>
                      <a:noFill/>
                    </a:lnR>
                    <a:lnT>
                      <a:noFill/>
                    </a:lnT>
                    <a:lnB>
                      <a:noFill/>
                    </a:lnB>
                  </a:tcPr>
                </a:tc>
                <a:tc>
                  <a:txBody>
                    <a:bodyPr/>
                    <a:lstStyle/>
                    <a:p>
                      <a:pPr algn="l" fontAlgn="b"/>
                      <a:r>
                        <a:rPr lang="en-US" sz="1200" b="0" i="0" u="none" strike="noStrike">
                          <a:solidFill>
                            <a:srgbClr val="000000"/>
                          </a:solidFill>
                          <a:effectLst/>
                          <a:latin typeface="Arial"/>
                        </a:rPr>
                        <a:t>TCR+ Rep1</a:t>
                      </a:r>
                    </a:p>
                  </a:txBody>
                  <a:tcPr marL="12700" marR="12700" marT="12700" marB="0" anchor="b">
                    <a:lnL>
                      <a:noFill/>
                    </a:lnL>
                    <a:lnR>
                      <a:noFill/>
                    </a:lnR>
                    <a:lnT>
                      <a:noFill/>
                    </a:lnT>
                    <a:lnB>
                      <a:noFill/>
                    </a:lnB>
                  </a:tcPr>
                </a:tc>
                <a:tc>
                  <a:txBody>
                    <a:bodyPr/>
                    <a:lstStyle/>
                    <a:p>
                      <a:pPr algn="l" fontAlgn="b"/>
                      <a:r>
                        <a:rPr lang="en-US" sz="1200" b="0" i="0" u="none" strike="noStrike">
                          <a:solidFill>
                            <a:srgbClr val="000000"/>
                          </a:solidFill>
                          <a:effectLst/>
                          <a:latin typeface="Arial"/>
                        </a:rPr>
                        <a:t>TCR+ Rep2</a:t>
                      </a:r>
                    </a:p>
                  </a:txBody>
                  <a:tcPr marL="12700" marR="12700" marT="12700" marB="0" anchor="b">
                    <a:lnL>
                      <a:noFill/>
                    </a:lnL>
                    <a:lnR>
                      <a:noFill/>
                    </a:lnR>
                    <a:lnT>
                      <a:noFill/>
                    </a:lnT>
                    <a:lnB>
                      <a:noFill/>
                    </a:lnB>
                  </a:tcPr>
                </a:tc>
              </a:tr>
              <a:tr h="190500">
                <a:tc>
                  <a:txBody>
                    <a:bodyPr/>
                    <a:lstStyle/>
                    <a:p>
                      <a:pPr algn="l" fontAlgn="b"/>
                      <a:endParaRPr lang="en-US" sz="1200" b="0" i="0" u="none" strike="noStrike">
                        <a:solidFill>
                          <a:srgbClr val="000000"/>
                        </a:solidFill>
                        <a:effectLst/>
                        <a:latin typeface="Arial"/>
                      </a:endParaRPr>
                    </a:p>
                  </a:txBody>
                  <a:tcPr marL="12700" marR="12700" marT="12700" marB="0" anchor="b">
                    <a:lnL>
                      <a:noFill/>
                    </a:lnL>
                    <a:lnR>
                      <a:noFill/>
                    </a:lnR>
                    <a:lnT>
                      <a:noFill/>
                    </a:lnT>
                    <a:lnB>
                      <a:noFill/>
                    </a:lnB>
                  </a:tcPr>
                </a:tc>
                <a:tc>
                  <a:txBody>
                    <a:bodyPr/>
                    <a:lstStyle/>
                    <a:p>
                      <a:pPr algn="l" fontAlgn="b"/>
                      <a:endParaRPr lang="en-US" sz="1200" b="0" i="0" u="none" strike="noStrike">
                        <a:solidFill>
                          <a:srgbClr val="000000"/>
                        </a:solidFill>
                        <a:effectLst/>
                        <a:latin typeface="Arial"/>
                      </a:endParaRPr>
                    </a:p>
                  </a:txBody>
                  <a:tcPr marL="12700" marR="12700" marT="12700" marB="0" anchor="b">
                    <a:lnL>
                      <a:noFill/>
                    </a:lnL>
                    <a:lnR>
                      <a:noFill/>
                    </a:lnR>
                    <a:lnT>
                      <a:noFill/>
                    </a:lnT>
                    <a:lnB>
                      <a:noFill/>
                    </a:lnB>
                  </a:tcPr>
                </a:tc>
                <a:tc>
                  <a:txBody>
                    <a:bodyPr/>
                    <a:lstStyle/>
                    <a:p>
                      <a:pPr algn="l" fontAlgn="b"/>
                      <a:r>
                        <a:rPr lang="en-US" sz="1200" b="0" i="0" u="none" strike="noStrike">
                          <a:solidFill>
                            <a:srgbClr val="000000"/>
                          </a:solidFill>
                          <a:effectLst/>
                          <a:latin typeface="Arial"/>
                        </a:rPr>
                        <a:t>TAG-min</a:t>
                      </a:r>
                    </a:p>
                  </a:txBody>
                  <a:tcPr marL="12700" marR="12700" marT="12700" marB="0" anchor="b">
                    <a:lnL>
                      <a:noFill/>
                    </a:lnL>
                    <a:lnR>
                      <a:noFill/>
                    </a:lnR>
                    <a:lnT>
                      <a:noFill/>
                    </a:lnT>
                    <a:lnB>
                      <a:noFill/>
                    </a:lnB>
                  </a:tcPr>
                </a:tc>
                <a:tc>
                  <a:txBody>
                    <a:bodyPr/>
                    <a:lstStyle/>
                    <a:p>
                      <a:pPr algn="l" fontAlgn="b"/>
                      <a:r>
                        <a:rPr lang="en-US" sz="1200" b="0" i="0" u="none" strike="noStrike">
                          <a:solidFill>
                            <a:srgbClr val="000000"/>
                          </a:solidFill>
                          <a:effectLst/>
                          <a:latin typeface="Arial"/>
                        </a:rPr>
                        <a:t>GGA-min</a:t>
                      </a:r>
                    </a:p>
                  </a:txBody>
                  <a:tcPr marL="12700" marR="12700" marT="12700" marB="0" anchor="b">
                    <a:lnL>
                      <a:noFill/>
                    </a:lnL>
                    <a:lnR>
                      <a:noFill/>
                    </a:lnR>
                    <a:lnT>
                      <a:noFill/>
                    </a:lnT>
                    <a:lnB>
                      <a:noFill/>
                    </a:lnB>
                  </a:tcPr>
                </a:tc>
                <a:tc>
                  <a:txBody>
                    <a:bodyPr/>
                    <a:lstStyle/>
                    <a:p>
                      <a:pPr algn="l" fontAlgn="b"/>
                      <a:r>
                        <a:rPr lang="en-US" sz="1200" b="0" i="0" u="none" strike="noStrike">
                          <a:solidFill>
                            <a:srgbClr val="000000"/>
                          </a:solidFill>
                          <a:effectLst/>
                          <a:latin typeface="Arial"/>
                        </a:rPr>
                        <a:t>CTC-plus</a:t>
                      </a:r>
                    </a:p>
                  </a:txBody>
                  <a:tcPr marL="12700" marR="12700" marT="12700" marB="0" anchor="b">
                    <a:lnL>
                      <a:noFill/>
                    </a:lnL>
                    <a:lnR>
                      <a:noFill/>
                    </a:lnR>
                    <a:lnT>
                      <a:noFill/>
                    </a:lnT>
                    <a:lnB>
                      <a:noFill/>
                    </a:lnB>
                  </a:tcPr>
                </a:tc>
                <a:tc>
                  <a:txBody>
                    <a:bodyPr/>
                    <a:lstStyle/>
                    <a:p>
                      <a:pPr algn="l" fontAlgn="b"/>
                      <a:r>
                        <a:rPr lang="en-US" sz="1200" b="0" i="0" u="none" strike="noStrike" dirty="0">
                          <a:solidFill>
                            <a:srgbClr val="000000"/>
                          </a:solidFill>
                          <a:effectLst/>
                          <a:latin typeface="Arial"/>
                        </a:rPr>
                        <a:t>CAG-plus</a:t>
                      </a:r>
                    </a:p>
                  </a:txBody>
                  <a:tcPr marL="12700" marR="12700" marT="12700" marB="0" anchor="b">
                    <a:lnL>
                      <a:noFill/>
                    </a:lnL>
                    <a:lnR>
                      <a:noFill/>
                    </a:lnR>
                    <a:lnT>
                      <a:noFill/>
                    </a:lnT>
                    <a:lnB>
                      <a:noFill/>
                    </a:lnB>
                  </a:tcPr>
                </a:tc>
              </a:tr>
            </a:tbl>
          </a:graphicData>
        </a:graphic>
      </p:graphicFrame>
    </p:spTree>
    <p:extLst>
      <p:ext uri="{BB962C8B-B14F-4D97-AF65-F5344CB8AC3E}">
        <p14:creationId xmlns:p14="http://schemas.microsoft.com/office/powerpoint/2010/main" val="30047769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17042</TotalTime>
  <Words>1666</Words>
  <Application>Microsoft Macintosh PowerPoint</Application>
  <PresentationFormat>On-screen Show (4:3)</PresentationFormat>
  <Paragraphs>433</Paragraphs>
  <Slides>31</Slides>
  <Notes>12</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PowerPoint Presentation</vt:lpstr>
      <vt:lpstr>Global DNA methylation Summary</vt:lpstr>
      <vt:lpstr>Creating our own CpG islands</vt:lpstr>
      <vt:lpstr>Methylation merge statistics and intersection with ATAC regions</vt:lpstr>
      <vt:lpstr>Methylation merge statistics for strongly methylated regions and intersection with ATAC</vt:lpstr>
      <vt:lpstr>ATAC enrichment at differentially methylated CpG islands</vt:lpstr>
      <vt:lpstr>Gene ontology for Hypomethylated CpG islands in CarT+</vt:lpstr>
      <vt:lpstr>Gene ontology for Hypermethylated CpG in CarT+</vt:lpstr>
      <vt:lpstr>Genomewide ATAC correlation</vt:lpstr>
      <vt:lpstr>Enrichment of ATAC peak differences </vt:lpstr>
      <vt:lpstr>More open in TCR- by ATAC</vt:lpstr>
      <vt:lpstr>More open in TCR+ by ATAC</vt:lpstr>
      <vt:lpstr>ATAC-seq enrichment at ATAC-seq peaks that intersect Methylation regions</vt:lpstr>
      <vt:lpstr>Bach2-containing peaks More enriched in CarT-</vt:lpstr>
      <vt:lpstr>Bach2-containing peaks more enriched in CarT+</vt:lpstr>
      <vt:lpstr>PowerPoint Presentation</vt:lpstr>
      <vt:lpstr>PowerPoint Presentation</vt:lpstr>
      <vt:lpstr>PowerPoint Presentation</vt:lpstr>
      <vt:lpstr>PowerPoint Presentation</vt:lpstr>
      <vt:lpstr>Comparing ATAC-seq and DNA methylation with functional gene lists</vt:lpstr>
      <vt:lpstr>Overlap between genes with significant ATAC and DNA methylation </vt:lpstr>
      <vt:lpstr>Peak width distribution</vt:lpstr>
      <vt:lpstr>Peak enrichment overlap</vt:lpstr>
      <vt:lpstr>PowerPoint Presentation</vt:lpstr>
      <vt:lpstr>PowerPoint Presentation</vt:lpstr>
      <vt:lpstr>PowerPoint Presentation</vt:lpstr>
      <vt:lpstr>PowerPoint Presentation</vt:lpstr>
      <vt:lpstr>PowerPoint Presentation</vt:lpstr>
      <vt:lpstr>Bach2 Motifs within peaks from Original Dataset</vt:lpstr>
      <vt:lpstr>Gene Ontology analysis of Bach2-containing peaks MORE closed in CarT+</vt:lpstr>
      <vt:lpstr>Bach2-containing peaks more open in CarT+</vt:lpstr>
    </vt:vector>
  </TitlesOfParts>
  <Company>University of Pennsylvania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Morgan Sammons</dc:creator>
  <cp:lastModifiedBy>Morgan Sammons</cp:lastModifiedBy>
  <cp:revision>107</cp:revision>
  <dcterms:created xsi:type="dcterms:W3CDTF">2016-04-05T18:52:03Z</dcterms:created>
  <dcterms:modified xsi:type="dcterms:W3CDTF">2016-08-04T20:40:57Z</dcterms:modified>
</cp:coreProperties>
</file>